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sldIdLst>
    <p:sldId id="256" r:id="rId2"/>
    <p:sldId id="257" r:id="rId3"/>
    <p:sldId id="269" r:id="rId4"/>
    <p:sldId id="258" r:id="rId5"/>
    <p:sldId id="259" r:id="rId6"/>
    <p:sldId id="260" r:id="rId7"/>
    <p:sldId id="261" r:id="rId8"/>
    <p:sldId id="262" r:id="rId9"/>
    <p:sldId id="281" r:id="rId10"/>
    <p:sldId id="282" r:id="rId11"/>
    <p:sldId id="264" r:id="rId12"/>
    <p:sldId id="265" r:id="rId13"/>
    <p:sldId id="283" r:id="rId14"/>
    <p:sldId id="268" r:id="rId15"/>
    <p:sldId id="267" r:id="rId16"/>
    <p:sldId id="280" r:id="rId17"/>
    <p:sldId id="285" r:id="rId18"/>
    <p:sldId id="274" r:id="rId19"/>
    <p:sldId id="287" r:id="rId20"/>
    <p:sldId id="301" r:id="rId21"/>
    <p:sldId id="276" r:id="rId22"/>
    <p:sldId id="286" r:id="rId23"/>
    <p:sldId id="302" r:id="rId24"/>
    <p:sldId id="278" r:id="rId25"/>
    <p:sldId id="279" r:id="rId26"/>
    <p:sldId id="288" r:id="rId27"/>
    <p:sldId id="289" r:id="rId28"/>
    <p:sldId id="291" r:id="rId29"/>
    <p:sldId id="290" r:id="rId30"/>
    <p:sldId id="292" r:id="rId31"/>
    <p:sldId id="293" r:id="rId32"/>
    <p:sldId id="294" r:id="rId33"/>
    <p:sldId id="295" r:id="rId34"/>
    <p:sldId id="296" r:id="rId35"/>
    <p:sldId id="297" r:id="rId36"/>
    <p:sldId id="298" r:id="rId37"/>
    <p:sldId id="299" r:id="rId38"/>
    <p:sldId id="303" r:id="rId39"/>
    <p:sldId id="304" r:id="rId40"/>
    <p:sldId id="300" r:id="rId41"/>
    <p:sldId id="305" r:id="rId42"/>
    <p:sldId id="306" r:id="rId43"/>
    <p:sldId id="308" r:id="rId44"/>
    <p:sldId id="307" r:id="rId45"/>
    <p:sldId id="312" r:id="rId46"/>
    <p:sldId id="313" r:id="rId47"/>
    <p:sldId id="315" r:id="rId48"/>
    <p:sldId id="316" r:id="rId49"/>
    <p:sldId id="317" r:id="rId50"/>
    <p:sldId id="31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6E9B"/>
    <a:srgbClr val="124781"/>
    <a:srgbClr val="FF0000"/>
    <a:srgbClr val="00FF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2" autoAdjust="0"/>
    <p:restoredTop sz="94533" autoAdjust="0"/>
  </p:normalViewPr>
  <p:slideViewPr>
    <p:cSldViewPr snapToGrid="0">
      <p:cViewPr varScale="1">
        <p:scale>
          <a:sx n="103" d="100"/>
          <a:sy n="103" d="100"/>
        </p:scale>
        <p:origin x="132" y="282"/>
      </p:cViewPr>
      <p:guideLst/>
    </p:cSldViewPr>
  </p:slideViewPr>
  <p:outlineViewPr>
    <p:cViewPr>
      <p:scale>
        <a:sx n="33" d="100"/>
        <a:sy n="33" d="100"/>
      </p:scale>
      <p:origin x="0" y="-8220"/>
    </p:cViewPr>
  </p:outlineViewPr>
  <p:notesTextViewPr>
    <p:cViewPr>
      <p:scale>
        <a:sx n="1" d="1"/>
        <a:sy n="1" d="1"/>
      </p:scale>
      <p:origin x="0" y="0"/>
    </p:cViewPr>
  </p:notesTextViewPr>
  <p:sorterViewPr>
    <p:cViewPr>
      <p:scale>
        <a:sx n="100" d="100"/>
        <a:sy n="100" d="100"/>
      </p:scale>
      <p:origin x="0" y="-7872"/>
    </p:cViewPr>
  </p:sorterViewPr>
  <p:notesViewPr>
    <p:cSldViewPr snapToGrid="0">
      <p:cViewPr varScale="1">
        <p:scale>
          <a:sx n="58" d="100"/>
          <a:sy n="58" d="100"/>
        </p:scale>
        <p:origin x="280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icol&#225;s\Documents\LRGP\Matlab\Flame%20detection\flame%20velocity.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506610722486312"/>
          <c:y val="3.5970441476741055E-2"/>
          <c:w val="0.6819422055282558"/>
          <c:h val="0.7462154374893526"/>
        </c:manualLayout>
      </c:layout>
      <c:lineChart>
        <c:grouping val="standard"/>
        <c:varyColors val="0"/>
        <c:ser>
          <c:idx val="2"/>
          <c:order val="0"/>
          <c:tx>
            <c:v>Gas (laminar)</c:v>
          </c:tx>
          <c:spPr>
            <a:ln w="28575" cap="rnd">
              <a:solidFill>
                <a:srgbClr val="0000FF"/>
              </a:solidFill>
              <a:round/>
            </a:ln>
            <a:effectLst/>
          </c:spPr>
          <c:marker>
            <c:symbol val="circle"/>
            <c:size val="10"/>
            <c:spPr>
              <a:solidFill>
                <a:srgbClr val="0000FF"/>
              </a:solidFill>
              <a:ln w="9525">
                <a:solidFill>
                  <a:srgbClr val="0000FF"/>
                </a:solidFill>
              </a:ln>
              <a:effectLst/>
            </c:spPr>
          </c:marker>
          <c:dLbls>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0000FF"/>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errBars>
            <c:errDir val="y"/>
            <c:errBarType val="both"/>
            <c:errValType val="cust"/>
            <c:noEndCap val="0"/>
            <c:plus>
              <c:numRef>
                <c:f>Sheet1!$C$10</c:f>
                <c:numCache>
                  <c:formatCode>General</c:formatCode>
                  <c:ptCount val="1"/>
                  <c:pt idx="0">
                    <c:v>1.3200000000000003</c:v>
                  </c:pt>
                </c:numCache>
              </c:numRef>
            </c:plus>
            <c:minus>
              <c:numRef>
                <c:f>Sheet1!$C$10</c:f>
                <c:numCache>
                  <c:formatCode>General</c:formatCode>
                  <c:ptCount val="1"/>
                  <c:pt idx="0">
                    <c:v>1.3200000000000003</c:v>
                  </c:pt>
                </c:numCache>
              </c:numRef>
            </c:minus>
            <c:spPr>
              <a:noFill/>
              <a:ln w="38100" cap="sq" cmpd="sng" algn="ctr">
                <a:solidFill>
                  <a:srgbClr val="0000FF"/>
                </a:solidFill>
                <a:round/>
              </a:ln>
              <a:effectLst/>
            </c:spPr>
          </c:errBars>
          <c:val>
            <c:numRef>
              <c:f>Sheet1!$C$5</c:f>
              <c:numCache>
                <c:formatCode>General</c:formatCode>
                <c:ptCount val="1"/>
                <c:pt idx="0">
                  <c:v>28.11</c:v>
                </c:pt>
              </c:numCache>
            </c:numRef>
          </c:val>
          <c:smooth val="0"/>
          <c:extLst>
            <c:ext xmlns:c16="http://schemas.microsoft.com/office/drawing/2014/chart" uri="{C3380CC4-5D6E-409C-BE32-E72D297353CC}">
              <c16:uniqueId val="{00000000-D035-456B-88E1-943035DF1551}"/>
            </c:ext>
          </c:extLst>
        </c:ser>
        <c:ser>
          <c:idx val="0"/>
          <c:order val="1"/>
          <c:tx>
            <c:v>tv=120 ms</c:v>
          </c:tx>
          <c:spPr>
            <a:ln w="28575" cap="rnd">
              <a:solidFill>
                <a:schemeClr val="tx1"/>
              </a:solidFill>
              <a:round/>
            </a:ln>
            <a:effectLst/>
          </c:spPr>
          <c:marker>
            <c:symbol val="square"/>
            <c:size val="10"/>
            <c:spPr>
              <a:solidFill>
                <a:schemeClr val="tx1"/>
              </a:solidFill>
              <a:ln w="9525">
                <a:solidFill>
                  <a:schemeClr val="tx1"/>
                </a:solidFill>
              </a:ln>
              <a:effectLst/>
            </c:spPr>
          </c:marker>
          <c:dLbls>
            <c:dLbl>
              <c:idx val="1"/>
              <c:layout>
                <c:manualLayout>
                  <c:x val="-3.5830150244815048E-2"/>
                  <c:y val="8.21755742126051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035-456B-88E1-943035DF1551}"/>
                </c:ext>
              </c:extLst>
            </c:dLbl>
            <c:dLbl>
              <c:idx val="3"/>
              <c:layout>
                <c:manualLayout>
                  <c:x val="-4.7548123837718087E-2"/>
                  <c:y val="-6.9670276724208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035-456B-88E1-943035DF1551}"/>
                </c:ext>
              </c:extLst>
            </c:dLbl>
            <c:dLbl>
              <c:idx val="4"/>
              <c:layout>
                <c:manualLayout>
                  <c:x val="-0.10494197184989927"/>
                  <c:y val="-4.7973350848094605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035-456B-88E1-943035DF155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ysClr val="windowText" lastClr="00000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errBars>
            <c:errDir val="y"/>
            <c:errBarType val="both"/>
            <c:errValType val="cust"/>
            <c:noEndCap val="0"/>
            <c:plus>
              <c:numRef>
                <c:f>(Sheet1!$C$4,Sheet1!$D$10,Sheet1!$F$10,Sheet1!$H$10,Sheet1!$J$10,Sheet1!$L$10)</c:f>
                <c:numCache>
                  <c:formatCode>General</c:formatCode>
                  <c:ptCount val="6"/>
                  <c:pt idx="1">
                    <c:v>2.4299999999999997</c:v>
                  </c:pt>
                  <c:pt idx="2">
                    <c:v>0.99000000000000199</c:v>
                  </c:pt>
                  <c:pt idx="3">
                    <c:v>1.8599999999999994</c:v>
                  </c:pt>
                  <c:pt idx="4">
                    <c:v>2.2899999999999991</c:v>
                  </c:pt>
                  <c:pt idx="5">
                    <c:v>0.55000000000000071</c:v>
                  </c:pt>
                </c:numCache>
              </c:numRef>
            </c:plus>
            <c:minus>
              <c:numRef>
                <c:f>(Sheet1!$C$4,Sheet1!$D$10,Sheet1!$F$10,Sheet1!$H$10,Sheet1!$J$10,Sheet1!$L$10)</c:f>
                <c:numCache>
                  <c:formatCode>General</c:formatCode>
                  <c:ptCount val="6"/>
                  <c:pt idx="1">
                    <c:v>2.4299999999999997</c:v>
                  </c:pt>
                  <c:pt idx="2">
                    <c:v>0.99000000000000199</c:v>
                  </c:pt>
                  <c:pt idx="3">
                    <c:v>1.8599999999999994</c:v>
                  </c:pt>
                  <c:pt idx="4">
                    <c:v>2.2899999999999991</c:v>
                  </c:pt>
                  <c:pt idx="5">
                    <c:v>0.55000000000000071</c:v>
                  </c:pt>
                </c:numCache>
              </c:numRef>
            </c:minus>
            <c:spPr>
              <a:noFill/>
              <a:ln w="38100" cap="sq" cmpd="sng" algn="ctr">
                <a:solidFill>
                  <a:schemeClr val="tx1"/>
                </a:solidFill>
                <a:round/>
              </a:ln>
              <a:effectLst/>
            </c:spPr>
          </c:errBars>
          <c:cat>
            <c:strRef>
              <c:f>(Sheet1!$C$1,Sheet1!$D$1,Sheet1!$F$1,Sheet1!$H$1,Sheet1!$J$1,Sheet1!$L$1)</c:f>
              <c:strCache>
                <c:ptCount val="6"/>
                <c:pt idx="0">
                  <c:v>gas (laminar)</c:v>
                </c:pt>
                <c:pt idx="1">
                  <c:v>gas </c:v>
                </c:pt>
                <c:pt idx="2">
                  <c:v> gas driven</c:v>
                </c:pt>
                <c:pt idx="3">
                  <c:v>dual-fuel driven</c:v>
                </c:pt>
                <c:pt idx="4">
                  <c:v>dust driven</c:v>
                </c:pt>
                <c:pt idx="5">
                  <c:v>dust</c:v>
                </c:pt>
              </c:strCache>
            </c:strRef>
          </c:cat>
          <c:val>
            <c:numRef>
              <c:f>(Sheet1!$C$4,Sheet1!$D$5,Sheet1!$F$5,Sheet1!$H$5,Sheet1!$J$5,Sheet1!$L$5)</c:f>
              <c:numCache>
                <c:formatCode>General</c:formatCode>
                <c:ptCount val="6"/>
                <c:pt idx="1">
                  <c:v>34.65</c:v>
                </c:pt>
                <c:pt idx="2">
                  <c:v>38.36</c:v>
                </c:pt>
                <c:pt idx="3">
                  <c:v>39.79</c:v>
                </c:pt>
                <c:pt idx="4">
                  <c:v>23.23</c:v>
                </c:pt>
                <c:pt idx="5">
                  <c:v>19.93</c:v>
                </c:pt>
              </c:numCache>
            </c:numRef>
          </c:val>
          <c:smooth val="0"/>
          <c:extLst>
            <c:ext xmlns:c16="http://schemas.microsoft.com/office/drawing/2014/chart" uri="{C3380CC4-5D6E-409C-BE32-E72D297353CC}">
              <c16:uniqueId val="{00000004-D035-456B-88E1-943035DF1551}"/>
            </c:ext>
          </c:extLst>
        </c:ser>
        <c:ser>
          <c:idx val="1"/>
          <c:order val="2"/>
          <c:tx>
            <c:v>tv=180 ms</c:v>
          </c:tx>
          <c:spPr>
            <a:ln w="28575" cap="rnd">
              <a:solidFill>
                <a:srgbClr val="C00000"/>
              </a:solidFill>
              <a:round/>
            </a:ln>
            <a:effectLst/>
          </c:spPr>
          <c:marker>
            <c:symbol val="square"/>
            <c:size val="10"/>
            <c:spPr>
              <a:solidFill>
                <a:srgbClr val="C00000"/>
              </a:solidFill>
              <a:ln w="9525">
                <a:solidFill>
                  <a:srgbClr val="C00000"/>
                </a:solidFill>
              </a:ln>
              <a:effectLst/>
            </c:spPr>
          </c:marker>
          <c:dLbls>
            <c:dLbl>
              <c:idx val="2"/>
              <c:layout>
                <c:manualLayout>
                  <c:x val="9.8461140491263015E-3"/>
                  <c:y val="-4.7921085096384519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35-456B-88E1-943035DF1551}"/>
                </c:ext>
              </c:extLst>
            </c:dLbl>
            <c:dLbl>
              <c:idx val="3"/>
              <c:layout>
                <c:manualLayout>
                  <c:x val="-6.8048621207231735E-2"/>
                  <c:y val="5.164857322269042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035-456B-88E1-943035DF1551}"/>
                </c:ext>
              </c:extLst>
            </c:dLbl>
            <c:dLbl>
              <c:idx val="4"/>
              <c:layout>
                <c:manualLayout>
                  <c:x val="-1.0864803728186864E-3"/>
                  <c:y val="-5.287120776310386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035-456B-88E1-943035DF1551}"/>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rgbClr val="C00000"/>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noFill/>
                      <a:round/>
                    </a:ln>
                    <a:effectLst/>
                  </c:spPr>
                </c15:leaderLines>
              </c:ext>
            </c:extLst>
          </c:dLbls>
          <c:errBars>
            <c:errDir val="y"/>
            <c:errBarType val="both"/>
            <c:errValType val="cust"/>
            <c:noEndCap val="0"/>
            <c:plus>
              <c:numRef>
                <c:f>(Sheet1!$C$4,Sheet1!$E$10,Sheet1!$G$10,Sheet1!$I$10,Sheet1!$K$10,Sheet1!$M$10)</c:f>
                <c:numCache>
                  <c:formatCode>General</c:formatCode>
                  <c:ptCount val="6"/>
                  <c:pt idx="1">
                    <c:v>0.9599999999999973</c:v>
                  </c:pt>
                  <c:pt idx="2">
                    <c:v>2.8800000000000026</c:v>
                  </c:pt>
                  <c:pt idx="3">
                    <c:v>0.82000000000000028</c:v>
                  </c:pt>
                  <c:pt idx="4">
                    <c:v>0.7099999999999973</c:v>
                  </c:pt>
                  <c:pt idx="5">
                    <c:v>0.77000000000000313</c:v>
                  </c:pt>
                </c:numCache>
              </c:numRef>
            </c:plus>
            <c:minus>
              <c:numRef>
                <c:f>(Sheet1!$C$4,Sheet1!$E$10,Sheet1!$G$10,Sheet1!$I$10,Sheet1!$K$10,Sheet1!$M$10)</c:f>
                <c:numCache>
                  <c:formatCode>General</c:formatCode>
                  <c:ptCount val="6"/>
                  <c:pt idx="1">
                    <c:v>0.9599999999999973</c:v>
                  </c:pt>
                  <c:pt idx="2">
                    <c:v>2.8800000000000026</c:v>
                  </c:pt>
                  <c:pt idx="3">
                    <c:v>0.82000000000000028</c:v>
                  </c:pt>
                  <c:pt idx="4">
                    <c:v>0.7099999999999973</c:v>
                  </c:pt>
                  <c:pt idx="5">
                    <c:v>0.77000000000000313</c:v>
                  </c:pt>
                </c:numCache>
              </c:numRef>
            </c:minus>
            <c:spPr>
              <a:noFill/>
              <a:ln w="38100" cap="sq" cmpd="sng" algn="ctr">
                <a:solidFill>
                  <a:srgbClr val="C00000"/>
                </a:solidFill>
                <a:round/>
              </a:ln>
              <a:effectLst/>
            </c:spPr>
          </c:errBars>
          <c:cat>
            <c:strRef>
              <c:f>(Sheet1!$C$1,Sheet1!$D$1,Sheet1!$F$1,Sheet1!$H$1,Sheet1!$J$1,Sheet1!$L$1)</c:f>
              <c:strCache>
                <c:ptCount val="6"/>
                <c:pt idx="0">
                  <c:v>gas (laminar)</c:v>
                </c:pt>
                <c:pt idx="1">
                  <c:v>gas </c:v>
                </c:pt>
                <c:pt idx="2">
                  <c:v> gas driven</c:v>
                </c:pt>
                <c:pt idx="3">
                  <c:v>dual-fuel driven</c:v>
                </c:pt>
                <c:pt idx="4">
                  <c:v>dust driven</c:v>
                </c:pt>
                <c:pt idx="5">
                  <c:v>dust</c:v>
                </c:pt>
              </c:strCache>
            </c:strRef>
          </c:cat>
          <c:val>
            <c:numRef>
              <c:f>(Sheet1!$C$4,Sheet1!$E$5,Sheet1!$G$5,Sheet1!$I$5,Sheet1!$K$5,Sheet1!$M$5)</c:f>
              <c:numCache>
                <c:formatCode>General</c:formatCode>
                <c:ptCount val="6"/>
                <c:pt idx="1">
                  <c:v>24.53</c:v>
                </c:pt>
                <c:pt idx="2">
                  <c:v>47.29</c:v>
                </c:pt>
                <c:pt idx="3">
                  <c:v>34.83</c:v>
                </c:pt>
                <c:pt idx="4">
                  <c:v>24.26</c:v>
                </c:pt>
                <c:pt idx="5">
                  <c:v>25.4</c:v>
                </c:pt>
              </c:numCache>
            </c:numRef>
          </c:val>
          <c:smooth val="0"/>
          <c:extLst>
            <c:ext xmlns:c16="http://schemas.microsoft.com/office/drawing/2014/chart" uri="{C3380CC4-5D6E-409C-BE32-E72D297353CC}">
              <c16:uniqueId val="{00000008-D035-456B-88E1-943035DF1551}"/>
            </c:ext>
          </c:extLst>
        </c:ser>
        <c:dLbls>
          <c:dLblPos val="b"/>
          <c:showLegendKey val="0"/>
          <c:showVal val="1"/>
          <c:showCatName val="0"/>
          <c:showSerName val="0"/>
          <c:showPercent val="0"/>
          <c:showBubbleSize val="0"/>
        </c:dLbls>
        <c:marker val="1"/>
        <c:smooth val="0"/>
        <c:axId val="852922976"/>
        <c:axId val="852932768"/>
      </c:lineChart>
      <c:catAx>
        <c:axId val="85292297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crossAx val="852932768"/>
        <c:crosses val="autoZero"/>
        <c:auto val="1"/>
        <c:lblAlgn val="ctr"/>
        <c:lblOffset val="100"/>
        <c:noMultiLvlLbl val="0"/>
      </c:catAx>
      <c:valAx>
        <c:axId val="852932768"/>
        <c:scaling>
          <c:orientation val="minMax"/>
          <c:max val="51"/>
          <c:min val="15"/>
        </c:scaling>
        <c:delete val="0"/>
        <c:axPos val="l"/>
        <c:majorGridlines>
          <c:spPr>
            <a:ln w="9525" cap="flat" cmpd="sng" algn="ctr">
              <a:solidFill>
                <a:schemeClr val="tx1">
                  <a:lumMod val="15000"/>
                  <a:lumOff val="85000"/>
                </a:schemeClr>
              </a:solidFill>
              <a:prstDash val="sysDash"/>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s-CO">
                    <a:solidFill>
                      <a:schemeClr val="tx1"/>
                    </a:solidFill>
                  </a:rPr>
                  <a:t>S°</a:t>
                </a:r>
                <a:r>
                  <a:rPr lang="es-CO" baseline="-25000">
                    <a:solidFill>
                      <a:schemeClr val="tx1"/>
                    </a:solidFill>
                  </a:rPr>
                  <a:t>u</a:t>
                </a:r>
                <a:r>
                  <a:rPr lang="es-CO">
                    <a:solidFill>
                      <a:schemeClr val="tx1"/>
                    </a:solidFill>
                  </a:rPr>
                  <a:t> [cm/s]</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852922976"/>
        <c:crosses val="autoZero"/>
        <c:crossBetween val="between"/>
      </c:valAx>
      <c:spPr>
        <a:noFill/>
        <a:ln>
          <a:solidFill>
            <a:schemeClr val="tx1"/>
          </a:solidFill>
        </a:ln>
        <a:effectLst/>
      </c:spPr>
    </c:plotArea>
    <c:legend>
      <c:legendPos val="b"/>
      <c:layout>
        <c:manualLayout>
          <c:xMode val="edge"/>
          <c:yMode val="edge"/>
          <c:x val="0.25583680113459928"/>
          <c:y val="0.89734904528216364"/>
          <c:w val="0.50520037323943123"/>
          <c:h val="8.8057742239283643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D71B6-1550-46DA-833C-57028B1F22B9}" type="datetimeFigureOut">
              <a:rPr lang="es-CO" smtClean="0"/>
              <a:t>10/03/2016</a:t>
            </a:fld>
            <a:endParaRPr lang="es-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3B21D-DE2E-458D-AFB4-2F6E3714ABE4}" type="slidenum">
              <a:rPr lang="es-CO" smtClean="0"/>
              <a:t>‹#›</a:t>
            </a:fld>
            <a:endParaRPr lang="es-CO"/>
          </a:p>
        </p:txBody>
      </p:sp>
    </p:spTree>
    <p:extLst>
      <p:ext uri="{BB962C8B-B14F-4D97-AF65-F5344CB8AC3E}">
        <p14:creationId xmlns:p14="http://schemas.microsoft.com/office/powerpoint/2010/main" val="1294130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Merci</a:t>
            </a:r>
            <a:r>
              <a:rPr lang="en-GB" baseline="0" dirty="0" smtClean="0"/>
              <a:t> Monsieur le president</a:t>
            </a:r>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1</a:t>
            </a:fld>
            <a:endParaRPr lang="es-CO"/>
          </a:p>
        </p:txBody>
      </p:sp>
    </p:spTree>
    <p:extLst>
      <p:ext uri="{BB962C8B-B14F-4D97-AF65-F5344CB8AC3E}">
        <p14:creationId xmlns:p14="http://schemas.microsoft.com/office/powerpoint/2010/main" val="2987820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Biomass</a:t>
            </a:r>
            <a:r>
              <a:rPr lang="fr-FR" dirty="0" smtClean="0"/>
              <a:t> </a:t>
            </a:r>
            <a:r>
              <a:rPr lang="fr-FR" dirty="0" err="1" smtClean="0"/>
              <a:t>consumption</a:t>
            </a:r>
            <a:r>
              <a:rPr lang="fr-FR" dirty="0" smtClean="0"/>
              <a:t> </a:t>
            </a:r>
            <a:r>
              <a:rPr lang="fr-FR" dirty="0" err="1" smtClean="0"/>
              <a:t>interrumpts</a:t>
            </a:r>
            <a:r>
              <a:rPr lang="fr-FR" dirty="0" smtClean="0"/>
              <a:t> for </a:t>
            </a:r>
            <a:r>
              <a:rPr lang="fr-FR" dirty="0" err="1" smtClean="0"/>
              <a:t>higher</a:t>
            </a:r>
            <a:r>
              <a:rPr lang="fr-FR" dirty="0" smtClean="0"/>
              <a:t> </a:t>
            </a:r>
            <a:r>
              <a:rPr lang="fr-FR" dirty="0" err="1" smtClean="0"/>
              <a:t>temperatures</a:t>
            </a:r>
            <a:endParaRPr lang="fr-FR" dirty="0" smtClean="0"/>
          </a:p>
          <a:p>
            <a:r>
              <a:rPr lang="fr-FR" dirty="0" smtClean="0"/>
              <a:t>Char production </a:t>
            </a:r>
            <a:r>
              <a:rPr lang="fr-FR" dirty="0" err="1" smtClean="0"/>
              <a:t>diminishes</a:t>
            </a:r>
            <a:r>
              <a:rPr lang="fr-FR" dirty="0" smtClean="0"/>
              <a:t> as </a:t>
            </a:r>
            <a:r>
              <a:rPr lang="fr-FR" dirty="0" err="1" smtClean="0"/>
              <a:t>temperature</a:t>
            </a:r>
            <a:r>
              <a:rPr lang="fr-FR" dirty="0" smtClean="0"/>
              <a:t> </a:t>
            </a:r>
            <a:r>
              <a:rPr lang="fr-FR" dirty="0" err="1" smtClean="0"/>
              <a:t>increases</a:t>
            </a:r>
            <a:endParaRPr lang="fr-FR" dirty="0" smtClean="0"/>
          </a:p>
          <a:p>
            <a:r>
              <a:rPr lang="fr-FR" dirty="0" smtClean="0"/>
              <a:t>Tar production </a:t>
            </a:r>
            <a:r>
              <a:rPr lang="fr-FR" dirty="0" err="1" smtClean="0"/>
              <a:t>is</a:t>
            </a:r>
            <a:r>
              <a:rPr lang="fr-FR" dirty="0" smtClean="0"/>
              <a:t> </a:t>
            </a:r>
            <a:r>
              <a:rPr lang="fr-FR" dirty="0" err="1" smtClean="0"/>
              <a:t>predominant</a:t>
            </a:r>
            <a:r>
              <a:rPr lang="fr-FR" dirty="0" smtClean="0"/>
              <a:t> but </a:t>
            </a:r>
            <a:r>
              <a:rPr lang="fr-FR" dirty="0" err="1" smtClean="0"/>
              <a:t>it</a:t>
            </a:r>
            <a:r>
              <a:rPr lang="fr-FR" dirty="0" smtClean="0"/>
              <a:t> has a </a:t>
            </a:r>
            <a:r>
              <a:rPr lang="fr-FR" dirty="0" err="1" smtClean="0"/>
              <a:t>subtle</a:t>
            </a:r>
            <a:r>
              <a:rPr lang="fr-FR" dirty="0" smtClean="0"/>
              <a:t> </a:t>
            </a:r>
            <a:r>
              <a:rPr lang="fr-FR" dirty="0" err="1" smtClean="0"/>
              <a:t>reduction</a:t>
            </a:r>
            <a:r>
              <a:rPr lang="fr-FR" dirty="0" smtClean="0"/>
              <a:t> as </a:t>
            </a:r>
            <a:r>
              <a:rPr lang="fr-FR" dirty="0" err="1" smtClean="0"/>
              <a:t>temperature</a:t>
            </a:r>
            <a:r>
              <a:rPr lang="fr-FR" dirty="0" smtClean="0"/>
              <a:t> </a:t>
            </a:r>
            <a:r>
              <a:rPr lang="fr-FR" dirty="0" err="1" smtClean="0"/>
              <a:t>increases</a:t>
            </a:r>
            <a:endParaRPr lang="fr-FR" dirty="0" smtClean="0"/>
          </a:p>
          <a:p>
            <a:r>
              <a:rPr lang="fr-FR" dirty="0" err="1" smtClean="0"/>
              <a:t>Gas</a:t>
            </a:r>
            <a:r>
              <a:rPr lang="fr-FR" dirty="0" smtClean="0"/>
              <a:t> </a:t>
            </a:r>
            <a:r>
              <a:rPr lang="fr-FR" dirty="0" err="1" smtClean="0"/>
              <a:t>increases</a:t>
            </a:r>
            <a:r>
              <a:rPr lang="fr-FR" dirty="0" smtClean="0"/>
              <a:t> </a:t>
            </a:r>
            <a:r>
              <a:rPr lang="fr-FR" dirty="0" err="1" smtClean="0"/>
              <a:t>with</a:t>
            </a:r>
            <a:r>
              <a:rPr lang="fr-FR" dirty="0" smtClean="0"/>
              <a:t> </a:t>
            </a:r>
            <a:r>
              <a:rPr lang="fr-FR" dirty="0" err="1" smtClean="0"/>
              <a:t>temperature</a:t>
            </a:r>
            <a:r>
              <a:rPr lang="fr-FR" dirty="0" smtClean="0"/>
              <a:t> – the </a:t>
            </a:r>
            <a:r>
              <a:rPr lang="fr-FR" dirty="0" err="1" smtClean="0"/>
              <a:t>higher</a:t>
            </a:r>
            <a:r>
              <a:rPr lang="fr-FR" dirty="0" smtClean="0"/>
              <a:t> the </a:t>
            </a:r>
            <a:r>
              <a:rPr lang="fr-FR" dirty="0" err="1" smtClean="0"/>
              <a:t>temperature</a:t>
            </a:r>
            <a:r>
              <a:rPr lang="fr-FR" dirty="0" smtClean="0"/>
              <a:t>, the more </a:t>
            </a:r>
            <a:r>
              <a:rPr lang="fr-FR" dirty="0" err="1" smtClean="0"/>
              <a:t>dangereous</a:t>
            </a:r>
            <a:r>
              <a:rPr lang="fr-FR" dirty="0" smtClean="0"/>
              <a:t> </a:t>
            </a:r>
            <a:r>
              <a:rPr lang="fr-FR" dirty="0" err="1" smtClean="0"/>
              <a:t>he</a:t>
            </a:r>
            <a:r>
              <a:rPr lang="fr-FR" dirty="0" smtClean="0"/>
              <a:t> mixture </a:t>
            </a:r>
            <a:r>
              <a:rPr lang="fr-FR" dirty="0" err="1" smtClean="0"/>
              <a:t>will</a:t>
            </a:r>
            <a:r>
              <a:rPr lang="fr-FR" dirty="0" smtClean="0"/>
              <a:t> </a:t>
            </a:r>
            <a:r>
              <a:rPr lang="fr-FR" dirty="0" err="1" smtClean="0"/>
              <a:t>be</a:t>
            </a:r>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26</a:t>
            </a:fld>
            <a:endParaRPr lang="es-CO"/>
          </a:p>
        </p:txBody>
      </p:sp>
    </p:spTree>
    <p:extLst>
      <p:ext uri="{BB962C8B-B14F-4D97-AF65-F5344CB8AC3E}">
        <p14:creationId xmlns:p14="http://schemas.microsoft.com/office/powerpoint/2010/main" val="3814905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Application: Link </a:t>
            </a:r>
            <a:r>
              <a:rPr lang="fr-FR" dirty="0" err="1" smtClean="0"/>
              <a:t>between</a:t>
            </a:r>
            <a:r>
              <a:rPr lang="fr-FR" dirty="0" smtClean="0"/>
              <a:t> MEC and LEL of </a:t>
            </a:r>
            <a:r>
              <a:rPr lang="fr-FR" dirty="0" err="1" smtClean="0"/>
              <a:t>pyrolysis</a:t>
            </a:r>
            <a:r>
              <a:rPr lang="fr-FR" dirty="0" smtClean="0"/>
              <a:t> </a:t>
            </a:r>
            <a:r>
              <a:rPr lang="fr-FR" dirty="0" err="1" smtClean="0"/>
              <a:t>gases</a:t>
            </a:r>
            <a:r>
              <a:rPr lang="fr-FR" dirty="0" smtClean="0"/>
              <a:t>, the </a:t>
            </a:r>
            <a:r>
              <a:rPr lang="fr-FR" dirty="0" err="1" smtClean="0"/>
              <a:t>geometry</a:t>
            </a:r>
            <a:r>
              <a:rPr lang="fr-FR" dirty="0" smtClean="0"/>
              <a:t>, </a:t>
            </a:r>
            <a:r>
              <a:rPr lang="fr-FR" dirty="0" err="1" smtClean="0"/>
              <a:t>temperature</a:t>
            </a:r>
            <a:r>
              <a:rPr lang="fr-FR" dirty="0" smtClean="0"/>
              <a:t> and lapse of the ignition</a:t>
            </a:r>
          </a:p>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27</a:t>
            </a:fld>
            <a:endParaRPr lang="es-CO"/>
          </a:p>
        </p:txBody>
      </p:sp>
    </p:spTree>
    <p:extLst>
      <p:ext uri="{BB962C8B-B14F-4D97-AF65-F5344CB8AC3E}">
        <p14:creationId xmlns:p14="http://schemas.microsoft.com/office/powerpoint/2010/main" val="341567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Central</a:t>
            </a:r>
            <a:r>
              <a:rPr lang="fr-FR" baseline="0" dirty="0" smtClean="0"/>
              <a:t> vertical tube </a:t>
            </a:r>
            <a:r>
              <a:rPr lang="fr-FR" baseline="0" dirty="0" err="1" smtClean="0"/>
              <a:t>were</a:t>
            </a:r>
            <a:r>
              <a:rPr lang="fr-FR" baseline="0" dirty="0" smtClean="0"/>
              <a:t> </a:t>
            </a:r>
            <a:r>
              <a:rPr lang="fr-FR" baseline="0" dirty="0" err="1" smtClean="0"/>
              <a:t>particles</a:t>
            </a:r>
            <a:r>
              <a:rPr lang="fr-FR" baseline="0" dirty="0" smtClean="0"/>
              <a:t> are </a:t>
            </a:r>
            <a:r>
              <a:rPr lang="fr-FR" baseline="0" dirty="0" err="1" smtClean="0"/>
              <a:t>placed</a:t>
            </a:r>
            <a:r>
              <a:rPr lang="fr-FR" baseline="0" dirty="0" smtClean="0"/>
              <a:t> at the </a:t>
            </a:r>
            <a:r>
              <a:rPr lang="fr-FR" baseline="0" dirty="0" err="1" smtClean="0"/>
              <a:t>bottom</a:t>
            </a:r>
            <a:endParaRPr lang="fr-FR" baseline="0" dirty="0" smtClean="0"/>
          </a:p>
          <a:p>
            <a:r>
              <a:rPr lang="fr-FR" baseline="0" dirty="0" err="1" smtClean="0"/>
              <a:t>Dispersed</a:t>
            </a:r>
            <a:r>
              <a:rPr lang="fr-FR" baseline="0" dirty="0" smtClean="0"/>
              <a:t> by the </a:t>
            </a:r>
            <a:r>
              <a:rPr lang="fr-FR" baseline="0" dirty="0" err="1" smtClean="0"/>
              <a:t>mike</a:t>
            </a:r>
            <a:r>
              <a:rPr lang="fr-FR" baseline="0" dirty="0" smtClean="0"/>
              <a:t> </a:t>
            </a:r>
            <a:r>
              <a:rPr lang="fr-FR" baseline="0" dirty="0" err="1" smtClean="0"/>
              <a:t>aparatus</a:t>
            </a:r>
            <a:endParaRPr lang="fr-FR" baseline="0" dirty="0" smtClean="0"/>
          </a:p>
          <a:p>
            <a:endParaRPr lang="fr-FR" baseline="0" dirty="0" smtClean="0"/>
          </a:p>
          <a:p>
            <a:r>
              <a:rPr lang="fr-FR" baseline="0" dirty="0" smtClean="0"/>
              <a:t>laser pulses </a:t>
            </a:r>
            <a:r>
              <a:rPr lang="fr-FR" baseline="0" dirty="0" err="1" smtClean="0"/>
              <a:t>illuminate</a:t>
            </a:r>
            <a:r>
              <a:rPr lang="fr-FR" baseline="0" dirty="0" smtClean="0"/>
              <a:t> the </a:t>
            </a:r>
            <a:r>
              <a:rPr lang="fr-FR" baseline="0" dirty="0" err="1" smtClean="0"/>
              <a:t>dust</a:t>
            </a:r>
            <a:r>
              <a:rPr lang="fr-FR" baseline="0" dirty="0" smtClean="0"/>
              <a:t> cloud and a camera </a:t>
            </a:r>
            <a:r>
              <a:rPr lang="fr-FR" baseline="0" dirty="0" err="1" smtClean="0"/>
              <a:t>takes</a:t>
            </a:r>
            <a:r>
              <a:rPr lang="fr-FR" baseline="0" dirty="0" smtClean="0"/>
              <a:t> </a:t>
            </a:r>
            <a:r>
              <a:rPr lang="fr-FR" baseline="0" dirty="0" err="1" smtClean="0"/>
              <a:t>pictures</a:t>
            </a:r>
            <a:r>
              <a:rPr lang="fr-FR" baseline="0" dirty="0" smtClean="0"/>
              <a:t> </a:t>
            </a:r>
            <a:r>
              <a:rPr lang="fr-FR" baseline="0" dirty="0" err="1" smtClean="0"/>
              <a:t>allowing</a:t>
            </a:r>
            <a:r>
              <a:rPr lang="fr-FR" baseline="0" dirty="0" smtClean="0"/>
              <a:t> to </a:t>
            </a:r>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29</a:t>
            </a:fld>
            <a:endParaRPr lang="es-CO"/>
          </a:p>
        </p:txBody>
      </p:sp>
    </p:spTree>
    <p:extLst>
      <p:ext uri="{BB962C8B-B14F-4D97-AF65-F5344CB8AC3E}">
        <p14:creationId xmlns:p14="http://schemas.microsoft.com/office/powerpoint/2010/main" val="1898472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30</a:t>
            </a:fld>
            <a:endParaRPr lang="es-CO"/>
          </a:p>
        </p:txBody>
      </p:sp>
    </p:spTree>
    <p:extLst>
      <p:ext uri="{BB962C8B-B14F-4D97-AF65-F5344CB8AC3E}">
        <p14:creationId xmlns:p14="http://schemas.microsoft.com/office/powerpoint/2010/main" val="1887952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Chamber with pressurize gas</a:t>
            </a:r>
          </a:p>
          <a:p>
            <a:r>
              <a:rPr lang="en-GB" dirty="0" smtClean="0"/>
              <a:t>Vertical tube</a:t>
            </a:r>
          </a:p>
          <a:p>
            <a:r>
              <a:rPr lang="en-GB" dirty="0" smtClean="0"/>
              <a:t>Throttling</a:t>
            </a:r>
            <a:r>
              <a:rPr lang="en-GB" baseline="0" dirty="0" smtClean="0"/>
              <a:t> point</a:t>
            </a:r>
          </a:p>
          <a:p>
            <a:endParaRPr lang="en-GB" baseline="0" dirty="0" smtClean="0"/>
          </a:p>
          <a:p>
            <a:r>
              <a:rPr lang="en-GB" baseline="0" dirty="0" smtClean="0"/>
              <a:t>Trace pressure </a:t>
            </a:r>
            <a:r>
              <a:rPr lang="en-GB" baseline="0" dirty="0" err="1" smtClean="0"/>
              <a:t>temperatue</a:t>
            </a:r>
            <a:r>
              <a:rPr lang="en-GB" baseline="0" dirty="0" smtClean="0"/>
              <a:t> and velocity in the </a:t>
            </a:r>
            <a:r>
              <a:rPr lang="en-GB" baseline="0" dirty="0" err="1" smtClean="0"/>
              <a:t>chambar</a:t>
            </a:r>
            <a:r>
              <a:rPr lang="en-GB" baseline="0" dirty="0" smtClean="0"/>
              <a:t> and at </a:t>
            </a:r>
            <a:r>
              <a:rPr lang="en-GB" baseline="0" dirty="0" err="1" smtClean="0"/>
              <a:t>thethrottling</a:t>
            </a:r>
            <a:r>
              <a:rPr lang="en-GB" baseline="0" dirty="0" smtClean="0"/>
              <a:t> point</a:t>
            </a:r>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31</a:t>
            </a:fld>
            <a:endParaRPr lang="es-CO"/>
          </a:p>
        </p:txBody>
      </p:sp>
    </p:spTree>
    <p:extLst>
      <p:ext uri="{BB962C8B-B14F-4D97-AF65-F5344CB8AC3E}">
        <p14:creationId xmlns:p14="http://schemas.microsoft.com/office/powerpoint/2010/main" val="262393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39</a:t>
            </a:fld>
            <a:endParaRPr lang="es-CO"/>
          </a:p>
        </p:txBody>
      </p:sp>
    </p:spTree>
    <p:extLst>
      <p:ext uri="{BB962C8B-B14F-4D97-AF65-F5344CB8AC3E}">
        <p14:creationId xmlns:p14="http://schemas.microsoft.com/office/powerpoint/2010/main" val="1664445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42</a:t>
            </a:fld>
            <a:endParaRPr lang="es-CO"/>
          </a:p>
        </p:txBody>
      </p:sp>
    </p:spTree>
    <p:extLst>
      <p:ext uri="{BB962C8B-B14F-4D97-AF65-F5344CB8AC3E}">
        <p14:creationId xmlns:p14="http://schemas.microsoft.com/office/powerpoint/2010/main" val="343097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43</a:t>
            </a:fld>
            <a:endParaRPr lang="es-CO"/>
          </a:p>
        </p:txBody>
      </p:sp>
    </p:spTree>
    <p:extLst>
      <p:ext uri="{BB962C8B-B14F-4D97-AF65-F5344CB8AC3E}">
        <p14:creationId xmlns:p14="http://schemas.microsoft.com/office/powerpoint/2010/main" val="25222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47</a:t>
            </a:fld>
            <a:endParaRPr lang="es-CO"/>
          </a:p>
        </p:txBody>
      </p:sp>
    </p:spTree>
    <p:extLst>
      <p:ext uri="{BB962C8B-B14F-4D97-AF65-F5344CB8AC3E}">
        <p14:creationId xmlns:p14="http://schemas.microsoft.com/office/powerpoint/2010/main" val="2224136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52</a:t>
            </a:fld>
            <a:endParaRPr lang="es-CO"/>
          </a:p>
        </p:txBody>
      </p:sp>
    </p:spTree>
    <p:extLst>
      <p:ext uri="{BB962C8B-B14F-4D97-AF65-F5344CB8AC3E}">
        <p14:creationId xmlns:p14="http://schemas.microsoft.com/office/powerpoint/2010/main" val="3917077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 subjects</a:t>
            </a:r>
            <a:r>
              <a:rPr lang="en-GB" baseline="0" dirty="0" smtClean="0"/>
              <a:t> that may seem to not being related to each other</a:t>
            </a:r>
          </a:p>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a:t>
            </a:fld>
            <a:endParaRPr lang="es-CO"/>
          </a:p>
        </p:txBody>
      </p:sp>
    </p:spTree>
    <p:extLst>
      <p:ext uri="{BB962C8B-B14F-4D97-AF65-F5344CB8AC3E}">
        <p14:creationId xmlns:p14="http://schemas.microsoft.com/office/powerpoint/2010/main" val="2627390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3.  When </a:t>
            </a:r>
            <a:r>
              <a:rPr lang="en-GB" b="1" dirty="0" smtClean="0"/>
              <a:t>dispersed</a:t>
            </a:r>
            <a:r>
              <a:rPr lang="en-GB" dirty="0" smtClean="0"/>
              <a:t> in a dust cloud</a:t>
            </a:r>
          </a:p>
          <a:p>
            <a:r>
              <a:rPr lang="en-GB" dirty="0" smtClean="0"/>
              <a:t>with</a:t>
            </a:r>
            <a:r>
              <a:rPr lang="en-GB" baseline="0" dirty="0" smtClean="0"/>
              <a:t> a </a:t>
            </a:r>
            <a:r>
              <a:rPr lang="en-GB" b="1" baseline="0" dirty="0" smtClean="0"/>
              <a:t>high enough concentration</a:t>
            </a:r>
            <a:endParaRPr lang="en-GB" b="0" baseline="0" dirty="0" smtClean="0"/>
          </a:p>
          <a:p>
            <a:r>
              <a:rPr lang="en-GB" baseline="0" dirty="0" smtClean="0"/>
              <a:t>need only of a source of </a:t>
            </a:r>
            <a:r>
              <a:rPr lang="en-GB" b="1" baseline="0" dirty="0" smtClean="0"/>
              <a:t>ignition</a:t>
            </a:r>
            <a:endParaRPr lang="es-CO" b="1" dirty="0"/>
          </a:p>
        </p:txBody>
      </p:sp>
      <p:sp>
        <p:nvSpPr>
          <p:cNvPr id="4" name="Slide Number Placeholder 3"/>
          <p:cNvSpPr>
            <a:spLocks noGrp="1"/>
          </p:cNvSpPr>
          <p:nvPr>
            <p:ph type="sldNum" sz="quarter" idx="10"/>
          </p:nvPr>
        </p:nvSpPr>
        <p:spPr/>
        <p:txBody>
          <a:bodyPr/>
          <a:lstStyle/>
          <a:p>
            <a:fld id="{D243B21D-DE2E-458D-AFB4-2F6E3714ABE4}" type="slidenum">
              <a:rPr lang="es-CO" smtClean="0"/>
              <a:t>4</a:t>
            </a:fld>
            <a:endParaRPr lang="es-CO"/>
          </a:p>
        </p:txBody>
      </p:sp>
    </p:spTree>
    <p:extLst>
      <p:ext uri="{BB962C8B-B14F-4D97-AF65-F5344CB8AC3E}">
        <p14:creationId xmlns:p14="http://schemas.microsoft.com/office/powerpoint/2010/main" val="3264840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Canola oilcake + hexane</a:t>
            </a:r>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7</a:t>
            </a:fld>
            <a:endParaRPr lang="es-CO"/>
          </a:p>
        </p:txBody>
      </p:sp>
    </p:spTree>
    <p:extLst>
      <p:ext uri="{BB962C8B-B14F-4D97-AF65-F5344CB8AC3E}">
        <p14:creationId xmlns:p14="http://schemas.microsoft.com/office/powerpoint/2010/main" val="201237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11</a:t>
            </a:fld>
            <a:endParaRPr lang="es-CO"/>
          </a:p>
        </p:txBody>
      </p:sp>
    </p:spTree>
    <p:extLst>
      <p:ext uri="{BB962C8B-B14F-4D97-AF65-F5344CB8AC3E}">
        <p14:creationId xmlns:p14="http://schemas.microsoft.com/office/powerpoint/2010/main" val="1774524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21</a:t>
            </a:fld>
            <a:endParaRPr lang="es-CO"/>
          </a:p>
        </p:txBody>
      </p:sp>
    </p:spTree>
    <p:extLst>
      <p:ext uri="{BB962C8B-B14F-4D97-AF65-F5344CB8AC3E}">
        <p14:creationId xmlns:p14="http://schemas.microsoft.com/office/powerpoint/2010/main" val="3106811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22</a:t>
            </a:fld>
            <a:endParaRPr lang="es-CO"/>
          </a:p>
        </p:txBody>
      </p:sp>
    </p:spTree>
    <p:extLst>
      <p:ext uri="{BB962C8B-B14F-4D97-AF65-F5344CB8AC3E}">
        <p14:creationId xmlns:p14="http://schemas.microsoft.com/office/powerpoint/2010/main" val="2920425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smtClean="0"/>
              <a:t>Exothermic</a:t>
            </a:r>
            <a:r>
              <a:rPr lang="fr-FR" dirty="0" smtClean="0"/>
              <a:t> </a:t>
            </a:r>
            <a:r>
              <a:rPr lang="fr-FR" dirty="0" err="1" smtClean="0"/>
              <a:t>kinetics</a:t>
            </a:r>
            <a:r>
              <a:rPr lang="fr-FR" dirty="0" smtClean="0"/>
              <a:t> cause </a:t>
            </a:r>
            <a:r>
              <a:rPr lang="fr-FR" dirty="0" err="1" smtClean="0"/>
              <a:t>higher</a:t>
            </a:r>
            <a:r>
              <a:rPr lang="fr-FR" dirty="0" smtClean="0"/>
              <a:t> </a:t>
            </a:r>
            <a:r>
              <a:rPr lang="fr-FR" dirty="0" err="1" smtClean="0"/>
              <a:t>temperature</a:t>
            </a:r>
            <a:r>
              <a:rPr lang="fr-FR" dirty="0" smtClean="0"/>
              <a:t> at </a:t>
            </a:r>
            <a:r>
              <a:rPr lang="fr-FR" dirty="0" err="1" smtClean="0"/>
              <a:t>thecenter</a:t>
            </a:r>
            <a:r>
              <a:rPr lang="fr-FR" dirty="0" smtClean="0"/>
              <a:t> of </a:t>
            </a:r>
            <a:r>
              <a:rPr lang="fr-FR" dirty="0" err="1" smtClean="0"/>
              <a:t>thepaticle</a:t>
            </a:r>
            <a:endParaRPr lang="fr-FR" dirty="0" smtClean="0"/>
          </a:p>
          <a:p>
            <a:r>
              <a:rPr lang="fr-FR" dirty="0" err="1" smtClean="0"/>
              <a:t>Slighly</a:t>
            </a:r>
            <a:r>
              <a:rPr lang="fr-FR" dirty="0" smtClean="0"/>
              <a:t> more fragile on the </a:t>
            </a:r>
            <a:r>
              <a:rPr lang="fr-FR" dirty="0" err="1" smtClean="0"/>
              <a:t>inside</a:t>
            </a:r>
            <a:r>
              <a:rPr lang="fr-FR" dirty="0" smtClean="0"/>
              <a:t>…</a:t>
            </a:r>
          </a:p>
          <a:p>
            <a:r>
              <a:rPr lang="fr-FR" dirty="0" smtClean="0"/>
              <a:t>If </a:t>
            </a:r>
            <a:r>
              <a:rPr lang="fr-FR" dirty="0" err="1" smtClean="0"/>
              <a:t>pyrolysis</a:t>
            </a:r>
            <a:r>
              <a:rPr lang="fr-FR" dirty="0" smtClean="0"/>
              <a:t> </a:t>
            </a:r>
            <a:r>
              <a:rPr lang="fr-FR" dirty="0" err="1" smtClean="0"/>
              <a:t>ispredominant</a:t>
            </a:r>
            <a:r>
              <a:rPr lang="fr-FR" dirty="0"/>
              <a:t> </a:t>
            </a:r>
            <a:r>
              <a:rPr lang="fr-FR" dirty="0" smtClean="0"/>
              <a:t>over </a:t>
            </a:r>
            <a:r>
              <a:rPr lang="fr-FR" dirty="0" err="1" smtClean="0"/>
              <a:t>combustion,shrinking</a:t>
            </a:r>
            <a:r>
              <a:rPr lang="fr-FR" dirty="0" smtClean="0"/>
              <a:t> </a:t>
            </a:r>
            <a:r>
              <a:rPr lang="fr-FR" dirty="0" err="1" smtClean="0"/>
              <a:t>core</a:t>
            </a:r>
            <a:r>
              <a:rPr lang="fr-FR" dirty="0" smtClean="0"/>
              <a:t> model </a:t>
            </a:r>
            <a:r>
              <a:rPr lang="fr-FR" dirty="0" err="1" smtClean="0"/>
              <a:t>would</a:t>
            </a:r>
            <a:r>
              <a:rPr lang="fr-FR" dirty="0" smtClean="0"/>
              <a:t> not </a:t>
            </a:r>
            <a:r>
              <a:rPr lang="fr-FR" dirty="0" err="1" smtClean="0"/>
              <a:t>be</a:t>
            </a:r>
            <a:r>
              <a:rPr lang="fr-FR" dirty="0" smtClean="0"/>
              <a:t> </a:t>
            </a:r>
            <a:r>
              <a:rPr lang="fr-FR" dirty="0" err="1" smtClean="0"/>
              <a:t>useful</a:t>
            </a:r>
            <a:endParaRPr lang="fr-FR" dirty="0" smtClean="0"/>
          </a:p>
          <a:p>
            <a:endParaRPr lang="es-CO" dirty="0"/>
          </a:p>
        </p:txBody>
      </p:sp>
      <p:sp>
        <p:nvSpPr>
          <p:cNvPr id="4" name="Slide Number Placeholder 3"/>
          <p:cNvSpPr>
            <a:spLocks noGrp="1"/>
          </p:cNvSpPr>
          <p:nvPr>
            <p:ph type="sldNum" sz="quarter" idx="10"/>
          </p:nvPr>
        </p:nvSpPr>
        <p:spPr/>
        <p:txBody>
          <a:bodyPr/>
          <a:lstStyle/>
          <a:p>
            <a:fld id="{D243B21D-DE2E-458D-AFB4-2F6E3714ABE4}" type="slidenum">
              <a:rPr lang="es-CO" smtClean="0"/>
              <a:t>24</a:t>
            </a:fld>
            <a:endParaRPr lang="es-CO"/>
          </a:p>
        </p:txBody>
      </p:sp>
    </p:spTree>
    <p:extLst>
      <p:ext uri="{BB962C8B-B14F-4D97-AF65-F5344CB8AC3E}">
        <p14:creationId xmlns:p14="http://schemas.microsoft.com/office/powerpoint/2010/main" val="213462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The over pressure </a:t>
            </a:r>
            <a:r>
              <a:rPr lang="fr-FR" dirty="0" err="1" smtClean="0"/>
              <a:t>is</a:t>
            </a:r>
            <a:r>
              <a:rPr lang="fr-FR" dirty="0" smtClean="0"/>
              <a:t> not </a:t>
            </a:r>
            <a:r>
              <a:rPr lang="fr-FR" dirty="0" err="1" smtClean="0"/>
              <a:t>quite</a:t>
            </a:r>
            <a:r>
              <a:rPr lang="fr-FR" dirty="0" smtClean="0"/>
              <a:t> high -  pascals</a:t>
            </a:r>
            <a:endParaRPr lang="es-CO" dirty="0" smtClean="0"/>
          </a:p>
          <a:p>
            <a:r>
              <a:rPr lang="fr-FR" dirty="0" err="1" smtClean="0"/>
              <a:t>We</a:t>
            </a:r>
            <a:r>
              <a:rPr lang="fr-FR" dirty="0" smtClean="0"/>
              <a:t> </a:t>
            </a:r>
            <a:r>
              <a:rPr lang="fr-FR" dirty="0" err="1" smtClean="0"/>
              <a:t>tought</a:t>
            </a:r>
            <a:r>
              <a:rPr lang="fr-FR" dirty="0" smtClean="0"/>
              <a:t> </a:t>
            </a:r>
            <a:r>
              <a:rPr lang="fr-FR" dirty="0" err="1" smtClean="0"/>
              <a:t>that</a:t>
            </a:r>
            <a:r>
              <a:rPr lang="fr-FR" dirty="0" smtClean="0"/>
              <a:t> pressure </a:t>
            </a:r>
            <a:r>
              <a:rPr lang="fr-FR" dirty="0" err="1" smtClean="0"/>
              <a:t>would</a:t>
            </a:r>
            <a:r>
              <a:rPr lang="fr-FR" dirty="0" smtClean="0"/>
              <a:t> </a:t>
            </a:r>
            <a:r>
              <a:rPr lang="fr-FR" dirty="0" err="1" smtClean="0"/>
              <a:t>rise</a:t>
            </a:r>
            <a:r>
              <a:rPr lang="fr-FR" dirty="0" smtClean="0"/>
              <a:t> and break </a:t>
            </a:r>
            <a:r>
              <a:rPr lang="fr-FR" dirty="0" err="1" smtClean="0"/>
              <a:t>theparticle</a:t>
            </a:r>
            <a:r>
              <a:rPr lang="fr-FR" dirty="0" smtClean="0"/>
              <a:t> </a:t>
            </a:r>
            <a:r>
              <a:rPr lang="fr-FR" dirty="0" err="1" smtClean="0"/>
              <a:t>from</a:t>
            </a:r>
            <a:r>
              <a:rPr lang="fr-FR" dirty="0" smtClean="0"/>
              <a:t> the </a:t>
            </a:r>
            <a:r>
              <a:rPr lang="fr-FR" dirty="0" err="1" smtClean="0"/>
              <a:t>inside</a:t>
            </a:r>
            <a:endParaRPr lang="fr-FR" dirty="0" smtClean="0"/>
          </a:p>
          <a:p>
            <a:r>
              <a:rPr lang="fr-FR" dirty="0" err="1" smtClean="0"/>
              <a:t>Consider</a:t>
            </a:r>
            <a:r>
              <a:rPr lang="fr-FR" dirty="0" smtClean="0"/>
              <a:t> the implications in a </a:t>
            </a:r>
            <a:r>
              <a:rPr lang="fr-FR" dirty="0" err="1" smtClean="0"/>
              <a:t>pressurize</a:t>
            </a:r>
            <a:r>
              <a:rPr lang="fr-FR" dirty="0" smtClean="0"/>
              <a:t> system</a:t>
            </a:r>
          </a:p>
          <a:p>
            <a:r>
              <a:rPr lang="fr-FR" dirty="0" err="1" smtClean="0"/>
              <a:t>Would</a:t>
            </a:r>
            <a:r>
              <a:rPr lang="fr-FR" dirty="0" smtClean="0"/>
              <a:t> the </a:t>
            </a:r>
            <a:r>
              <a:rPr lang="fr-FR" dirty="0" err="1" smtClean="0"/>
              <a:t>gas</a:t>
            </a:r>
            <a:r>
              <a:rPr lang="fr-FR" dirty="0" smtClean="0"/>
              <a:t> flow out?</a:t>
            </a:r>
          </a:p>
          <a:p>
            <a:r>
              <a:rPr lang="fr-FR" dirty="0" smtClean="0"/>
              <a:t>How </a:t>
            </a:r>
            <a:r>
              <a:rPr lang="fr-FR" dirty="0" err="1" smtClean="0"/>
              <a:t>does</a:t>
            </a:r>
            <a:r>
              <a:rPr lang="fr-FR" dirty="0" smtClean="0"/>
              <a:t> </a:t>
            </a:r>
            <a:r>
              <a:rPr lang="fr-FR" dirty="0" err="1" smtClean="0"/>
              <a:t>that</a:t>
            </a:r>
            <a:r>
              <a:rPr lang="fr-FR" dirty="0" smtClean="0"/>
              <a:t> change the exchange of </a:t>
            </a:r>
            <a:r>
              <a:rPr lang="fr-FR" dirty="0" err="1" smtClean="0"/>
              <a:t>oxygen</a:t>
            </a:r>
            <a:r>
              <a:rPr lang="fr-FR" dirty="0" smtClean="0"/>
              <a:t>?</a:t>
            </a:r>
          </a:p>
          <a:p>
            <a:r>
              <a:rPr lang="fr-FR" dirty="0" err="1" smtClean="0"/>
              <a:t>Would</a:t>
            </a:r>
            <a:r>
              <a:rPr lang="fr-FR" dirty="0" smtClean="0"/>
              <a:t> the </a:t>
            </a:r>
            <a:r>
              <a:rPr lang="fr-FR" dirty="0" err="1" smtClean="0"/>
              <a:t>particle</a:t>
            </a:r>
            <a:r>
              <a:rPr lang="fr-FR" dirty="0" smtClean="0"/>
              <a:t> collapse </a:t>
            </a:r>
            <a:r>
              <a:rPr lang="fr-FR" dirty="0" err="1" smtClean="0"/>
              <a:t>because</a:t>
            </a:r>
            <a:r>
              <a:rPr lang="fr-FR" dirty="0" smtClean="0"/>
              <a:t> of the </a:t>
            </a:r>
            <a:r>
              <a:rPr lang="fr-FR" dirty="0" err="1" smtClean="0"/>
              <a:t>external</a:t>
            </a:r>
            <a:r>
              <a:rPr lang="fr-FR" dirty="0" smtClean="0"/>
              <a:t> pressure?</a:t>
            </a:r>
          </a:p>
          <a:p>
            <a:endParaRPr lang="fr-FR" dirty="0" smtClean="0"/>
          </a:p>
        </p:txBody>
      </p:sp>
      <p:sp>
        <p:nvSpPr>
          <p:cNvPr id="4" name="Slide Number Placeholder 3"/>
          <p:cNvSpPr>
            <a:spLocks noGrp="1"/>
          </p:cNvSpPr>
          <p:nvPr>
            <p:ph type="sldNum" sz="quarter" idx="10"/>
          </p:nvPr>
        </p:nvSpPr>
        <p:spPr/>
        <p:txBody>
          <a:bodyPr/>
          <a:lstStyle/>
          <a:p>
            <a:fld id="{D243B21D-DE2E-458D-AFB4-2F6E3714ABE4}" type="slidenum">
              <a:rPr lang="es-CO" smtClean="0"/>
              <a:t>25</a:t>
            </a:fld>
            <a:endParaRPr lang="es-CO"/>
          </a:p>
        </p:txBody>
      </p:sp>
    </p:spTree>
    <p:extLst>
      <p:ext uri="{BB962C8B-B14F-4D97-AF65-F5344CB8AC3E}">
        <p14:creationId xmlns:p14="http://schemas.microsoft.com/office/powerpoint/2010/main" val="2012568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14314194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5" name="Footer Placeholder 4"/>
          <p:cNvSpPr>
            <a:spLocks noGrp="1"/>
          </p:cNvSpPr>
          <p:nvPr>
            <p:ph type="ftr" sz="quarter" idx="11"/>
          </p:nvPr>
        </p:nvSpPr>
        <p:spPr/>
        <p:txBody>
          <a:bodyPr/>
          <a:lstStyle/>
          <a:p>
            <a:r>
              <a:rPr lang="en-GB" smtClean="0"/>
              <a:t>Nicolas CUERVO </a:t>
            </a:r>
            <a:endParaRPr lang="en-US"/>
          </a:p>
        </p:txBody>
      </p:sp>
      <p:sp>
        <p:nvSpPr>
          <p:cNvPr id="6" name="Slide Number Placeholder 5"/>
          <p:cNvSpPr>
            <a:spLocks noGrp="1"/>
          </p:cNvSpPr>
          <p:nvPr>
            <p:ph type="sldNum" sz="quarter" idx="12"/>
          </p:nvPr>
        </p:nvSpPr>
        <p:spPr/>
        <p:txBody>
          <a:bodyPr/>
          <a:lstStyle/>
          <a:p>
            <a:fld id="{2B963A44-C0BC-5E4E-8E9A-D3D3AA7ED968}" type="slidenum">
              <a:rPr lang="en-US" smtClean="0"/>
              <a:t>‹#›</a:t>
            </a:fld>
            <a:endParaRPr lang="en-US"/>
          </a:p>
        </p:txBody>
      </p:sp>
    </p:spTree>
    <p:extLst>
      <p:ext uri="{BB962C8B-B14F-4D97-AF65-F5344CB8AC3E}">
        <p14:creationId xmlns:p14="http://schemas.microsoft.com/office/powerpoint/2010/main" val="298818828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5" name="Footer Placeholder 4"/>
          <p:cNvSpPr>
            <a:spLocks noGrp="1"/>
          </p:cNvSpPr>
          <p:nvPr>
            <p:ph type="ftr" sz="quarter" idx="11"/>
          </p:nvPr>
        </p:nvSpPr>
        <p:spPr/>
        <p:txBody>
          <a:bodyPr/>
          <a:lstStyle/>
          <a:p>
            <a:r>
              <a:rPr lang="en-GB" smtClean="0"/>
              <a:t>Nicolas CUERVO </a:t>
            </a:r>
            <a:endParaRPr lang="en-US"/>
          </a:p>
        </p:txBody>
      </p:sp>
      <p:sp>
        <p:nvSpPr>
          <p:cNvPr id="6" name="Slide Number Placeholder 5"/>
          <p:cNvSpPr>
            <a:spLocks noGrp="1"/>
          </p:cNvSpPr>
          <p:nvPr>
            <p:ph type="sldNum" sz="quarter" idx="12"/>
          </p:nvPr>
        </p:nvSpPr>
        <p:spPr/>
        <p:txBody>
          <a:bodyPr/>
          <a:lstStyle/>
          <a:p>
            <a:fld id="{2B963A44-C0BC-5E4E-8E9A-D3D3AA7ED968}" type="slidenum">
              <a:rPr lang="en-US" smtClean="0"/>
              <a:t>‹#›</a:t>
            </a:fld>
            <a:endParaRPr lang="en-US"/>
          </a:p>
        </p:txBody>
      </p:sp>
    </p:spTree>
    <p:extLst>
      <p:ext uri="{BB962C8B-B14F-4D97-AF65-F5344CB8AC3E}">
        <p14:creationId xmlns:p14="http://schemas.microsoft.com/office/powerpoint/2010/main" val="344186039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4300" y="5070475"/>
            <a:ext cx="9239249" cy="1325563"/>
          </a:xfrm>
        </p:spPr>
        <p:txBody>
          <a:bodyPr>
            <a:normAutofit/>
          </a:bodyPr>
          <a:lstStyle>
            <a:lvl1pPr algn="r">
              <a:defRPr sz="7200" b="1">
                <a:solidFill>
                  <a:schemeClr val="bg1"/>
                </a:solidFill>
                <a:latin typeface="Browallia New" panose="020B0604020202020204" pitchFamily="34" charset="-34"/>
                <a:cs typeface="Browallia New" panose="020B0604020202020204" pitchFamily="34" charset="-34"/>
              </a:defRPr>
            </a:lvl1pPr>
          </a:lstStyle>
          <a:p>
            <a:r>
              <a:rPr lang="en-US" smtClean="0"/>
              <a:t>Click to edit Master title style</a:t>
            </a:r>
            <a:endParaRPr lang="en-US"/>
          </a:p>
        </p:txBody>
      </p:sp>
      <p:sp>
        <p:nvSpPr>
          <p:cNvPr id="3" name="Content Placeholder 2"/>
          <p:cNvSpPr>
            <a:spLocks noGrp="1"/>
          </p:cNvSpPr>
          <p:nvPr>
            <p:ph idx="1"/>
          </p:nvPr>
        </p:nvSpPr>
        <p:spPr>
          <a:xfrm>
            <a:off x="247650" y="187325"/>
            <a:ext cx="4152900" cy="4098925"/>
          </a:xfrm>
        </p:spPr>
        <p:txBody>
          <a:bodyPr>
            <a:normAutofit/>
          </a:bodyPr>
          <a:lstStyle>
            <a:lvl1pPr>
              <a:defRPr sz="4000">
                <a:latin typeface="Browallia New" panose="020B0604020202020204" pitchFamily="34" charset="-34"/>
                <a:cs typeface="Browallia New" panose="020B0604020202020204" pitchFamily="34" charset="-34"/>
              </a:defRPr>
            </a:lvl1pPr>
            <a:lvl2pPr>
              <a:defRPr sz="3600">
                <a:latin typeface="Browallia New" panose="020B0604020202020204" pitchFamily="34" charset="-34"/>
                <a:cs typeface="Browallia New" panose="020B0604020202020204" pitchFamily="34" charset="-34"/>
              </a:defRPr>
            </a:lvl2pPr>
            <a:lvl3pPr>
              <a:defRPr sz="3200">
                <a:latin typeface="Browallia New" panose="020B0604020202020204" pitchFamily="34" charset="-34"/>
                <a:cs typeface="Browallia New" panose="020B0604020202020204" pitchFamily="34" charset="-34"/>
              </a:defRPr>
            </a:lvl3pPr>
            <a:lvl4pPr>
              <a:defRPr sz="2800">
                <a:latin typeface="Browallia New" panose="020B0604020202020204" pitchFamily="34" charset="-34"/>
                <a:cs typeface="Browallia New" panose="020B0604020202020204" pitchFamily="34" charset="-34"/>
              </a:defRPr>
            </a:lvl4pPr>
            <a:lvl5pPr>
              <a:defRPr sz="28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0"/>
          </p:nvPr>
        </p:nvSpPr>
        <p:spPr>
          <a:xfrm>
            <a:off x="5934075" y="777875"/>
            <a:ext cx="5000626" cy="3222625"/>
          </a:xfrm>
        </p:spPr>
        <p:txBody>
          <a:bodyPr>
            <a:normAutofit/>
          </a:bodyPr>
          <a:lstStyle>
            <a:lvl1pPr>
              <a:defRPr sz="4000">
                <a:latin typeface="Browallia New" panose="020B0604020202020204" pitchFamily="34" charset="-34"/>
                <a:cs typeface="Browallia New" panose="020B0604020202020204" pitchFamily="34" charset="-34"/>
              </a:defRPr>
            </a:lvl1pPr>
            <a:lvl2pPr>
              <a:defRPr sz="3600">
                <a:latin typeface="Browallia New" panose="020B0604020202020204" pitchFamily="34" charset="-34"/>
                <a:cs typeface="Browallia New" panose="020B0604020202020204" pitchFamily="34" charset="-34"/>
              </a:defRPr>
            </a:lvl2pPr>
            <a:lvl3pPr>
              <a:defRPr sz="3200">
                <a:latin typeface="Browallia New" panose="020B0604020202020204" pitchFamily="34" charset="-34"/>
                <a:cs typeface="Browallia New" panose="020B0604020202020204" pitchFamily="34" charset="-34"/>
              </a:defRPr>
            </a:lvl3pPr>
            <a:lvl4pPr>
              <a:defRPr sz="2800">
                <a:latin typeface="Browallia New" panose="020B0604020202020204" pitchFamily="34" charset="-34"/>
                <a:cs typeface="Browallia New" panose="020B0604020202020204" pitchFamily="34" charset="-34"/>
              </a:defRPr>
            </a:lvl4pPr>
            <a:lvl5pPr>
              <a:defRPr sz="28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10507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7200">
                <a:latin typeface="Browallia New" panose="020B0604020202020204" pitchFamily="34" charset="-34"/>
                <a:cs typeface="Browallia New" panose="020B0604020202020204" pitchFamily="34" charset="-34"/>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3200">
                <a:solidFill>
                  <a:schemeClr val="tx1">
                    <a:tint val="75000"/>
                  </a:schemeClr>
                </a:solidFill>
                <a:latin typeface="Browallia New" panose="020B0604020202020204" pitchFamily="34" charset="-34"/>
                <a:cs typeface="Browallia New" panose="020B0604020202020204" pitchFamily="34" charset="-34"/>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0" y="6508977"/>
            <a:ext cx="8153400" cy="349024"/>
          </a:xfrm>
        </p:spPr>
        <p:txBody>
          <a:bodyPr/>
          <a:lstStyle>
            <a:lvl1pPr>
              <a:defRPr sz="1800">
                <a:solidFill>
                  <a:schemeClr val="bg1"/>
                </a:solidFill>
                <a:latin typeface="Browallia New" panose="020B0604020202020204" pitchFamily="34" charset="-34"/>
                <a:cs typeface="Browallia New" panose="020B0604020202020204" pitchFamily="34" charset="-34"/>
              </a:defRPr>
            </a:lvl1pPr>
          </a:lstStyle>
          <a:p>
            <a:r>
              <a:rPr lang="es-CO" smtClean="0"/>
              <a:t>Influences of turbulence and combustion regimes on explosions of gas-dust hydrid mixtures</a:t>
            </a:r>
            <a:endParaRPr lang="en-US" dirty="0"/>
          </a:p>
        </p:txBody>
      </p:sp>
      <p:sp>
        <p:nvSpPr>
          <p:cNvPr id="5" name="Footer Placeholder 4"/>
          <p:cNvSpPr>
            <a:spLocks noGrp="1"/>
          </p:cNvSpPr>
          <p:nvPr>
            <p:ph type="ftr" sz="quarter" idx="11"/>
          </p:nvPr>
        </p:nvSpPr>
        <p:spPr>
          <a:xfrm>
            <a:off x="6477000" y="6508977"/>
            <a:ext cx="4114800" cy="365125"/>
          </a:xfrm>
        </p:spPr>
        <p:txBody>
          <a:bodyPr/>
          <a:lstStyle>
            <a:lvl1pPr>
              <a:defRPr sz="1800">
                <a:solidFill>
                  <a:schemeClr val="bg1"/>
                </a:solidFill>
                <a:latin typeface="Browallia New" panose="020B0604020202020204" pitchFamily="34" charset="-34"/>
                <a:cs typeface="Browallia New" panose="020B0604020202020204" pitchFamily="34" charset="-34"/>
              </a:defRPr>
            </a:lvl1pPr>
          </a:lstStyle>
          <a:p>
            <a:r>
              <a:rPr lang="en-GB" smtClean="0"/>
              <a:t>Nicolas CUERVO </a:t>
            </a:r>
            <a:endParaRPr lang="en-US"/>
          </a:p>
        </p:txBody>
      </p:sp>
      <p:sp>
        <p:nvSpPr>
          <p:cNvPr id="6" name="Slide Number Placeholder 5"/>
          <p:cNvSpPr>
            <a:spLocks noGrp="1"/>
          </p:cNvSpPr>
          <p:nvPr>
            <p:ph type="sldNum" sz="quarter" idx="12"/>
          </p:nvPr>
        </p:nvSpPr>
        <p:spPr>
          <a:xfrm>
            <a:off x="9220200" y="6265750"/>
            <a:ext cx="2743200" cy="365125"/>
          </a:xfrm>
        </p:spPr>
        <p:txBody>
          <a:bodyPr/>
          <a:lstStyle>
            <a:lvl1pPr>
              <a:defRPr sz="3200">
                <a:solidFill>
                  <a:schemeClr val="accent5">
                    <a:lumMod val="50000"/>
                  </a:schemeClr>
                </a:solidFill>
                <a:latin typeface="Browallia New" panose="020B0604020202020204" pitchFamily="34" charset="-34"/>
                <a:cs typeface="Browallia New" panose="020B0604020202020204" pitchFamily="34" charset="-34"/>
              </a:defRPr>
            </a:lvl1pPr>
          </a:lstStyle>
          <a:p>
            <a:fld id="{2B963A44-C0BC-5E4E-8E9A-D3D3AA7ED968}" type="slidenum">
              <a:rPr lang="en-US" smtClean="0"/>
              <a:pPr/>
              <a:t>‹#›</a:t>
            </a:fld>
            <a:endParaRPr lang="en-US"/>
          </a:p>
        </p:txBody>
      </p:sp>
    </p:spTree>
    <p:extLst>
      <p:ext uri="{BB962C8B-B14F-4D97-AF65-F5344CB8AC3E}">
        <p14:creationId xmlns:p14="http://schemas.microsoft.com/office/powerpoint/2010/main" val="28090405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10515600" cy="1074057"/>
          </a:xfrm>
        </p:spPr>
        <p:txBody>
          <a:bodyPr/>
          <a:lstStyle>
            <a:lvl1pPr algn="ctr">
              <a:defRPr sz="5400" b="1">
                <a:solidFill>
                  <a:schemeClr val="accent5">
                    <a:lumMod val="50000"/>
                  </a:schemeClr>
                </a:solidFill>
                <a:latin typeface="Browallia New" panose="020B0604020202020204" pitchFamily="34" charset="-34"/>
                <a:cs typeface="Browallia New" panose="020B0604020202020204" pitchFamily="34" charset="-34"/>
              </a:defRPr>
            </a:lvl1p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lvl1pPr>
              <a:defRPr sz="3600">
                <a:latin typeface="Browallia New" panose="020B0604020202020204" pitchFamily="34" charset="-34"/>
                <a:cs typeface="Browallia New" panose="020B0604020202020204" pitchFamily="34" charset="-34"/>
              </a:defRPr>
            </a:lvl1pPr>
            <a:lvl2pPr>
              <a:defRPr sz="3200">
                <a:latin typeface="Browallia New" panose="020B0604020202020204" pitchFamily="34" charset="-34"/>
                <a:cs typeface="Browallia New" panose="020B0604020202020204" pitchFamily="34" charset="-34"/>
              </a:defRPr>
            </a:lvl2pPr>
            <a:lvl3pPr>
              <a:defRPr sz="2800">
                <a:latin typeface="Browallia New" panose="020B0604020202020204" pitchFamily="34" charset="-34"/>
                <a:cs typeface="Browallia New" panose="020B0604020202020204" pitchFamily="34" charset="-34"/>
              </a:defRPr>
            </a:lvl3pPr>
            <a:lvl4pPr>
              <a:defRPr sz="2400">
                <a:latin typeface="Browallia New" panose="020B0604020202020204" pitchFamily="34" charset="-34"/>
                <a:cs typeface="Browallia New" panose="020B0604020202020204" pitchFamily="34" charset="-34"/>
              </a:defRPr>
            </a:lvl4pPr>
            <a:lvl5pPr>
              <a:defRPr sz="24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lvl1pPr>
              <a:defRPr sz="3600">
                <a:latin typeface="Browallia New" panose="020B0604020202020204" pitchFamily="34" charset="-34"/>
                <a:cs typeface="Browallia New" panose="020B0604020202020204" pitchFamily="34" charset="-34"/>
              </a:defRPr>
            </a:lvl1pPr>
            <a:lvl2pPr>
              <a:defRPr sz="3200">
                <a:latin typeface="Browallia New" panose="020B0604020202020204" pitchFamily="34" charset="-34"/>
                <a:cs typeface="Browallia New" panose="020B0604020202020204" pitchFamily="34" charset="-34"/>
              </a:defRPr>
            </a:lvl2pPr>
            <a:lvl3pPr>
              <a:defRPr sz="2800">
                <a:latin typeface="Browallia New" panose="020B0604020202020204" pitchFamily="34" charset="-34"/>
                <a:cs typeface="Browallia New" panose="020B0604020202020204" pitchFamily="34" charset="-34"/>
              </a:defRPr>
            </a:lvl3pPr>
            <a:lvl4pPr>
              <a:defRPr sz="2400">
                <a:latin typeface="Browallia New" panose="020B0604020202020204" pitchFamily="34" charset="-34"/>
                <a:cs typeface="Browallia New" panose="020B0604020202020204" pitchFamily="34" charset="-34"/>
              </a:defRPr>
            </a:lvl4pPr>
            <a:lvl5pPr>
              <a:defRPr sz="24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19050" y="6492875"/>
            <a:ext cx="7334250" cy="365125"/>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a:xfrm>
            <a:off x="5505450" y="6492875"/>
            <a:ext cx="4762500" cy="365125"/>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n-GB" smtClean="0"/>
              <a:t>Nicolas CUERVO </a:t>
            </a:r>
            <a:endParaRPr lang="en-US" dirty="0"/>
          </a:p>
        </p:txBody>
      </p:sp>
      <p:sp>
        <p:nvSpPr>
          <p:cNvPr id="7" name="Slide Number Placeholder 6"/>
          <p:cNvSpPr>
            <a:spLocks noGrp="1"/>
          </p:cNvSpPr>
          <p:nvPr>
            <p:ph type="sldNum" sz="quarter" idx="12"/>
          </p:nvPr>
        </p:nvSpPr>
        <p:spPr>
          <a:xfrm>
            <a:off x="9296400" y="6049963"/>
            <a:ext cx="2743200" cy="630237"/>
          </a:xfrm>
        </p:spPr>
        <p:txBody>
          <a:bodyPr/>
          <a:lstStyle>
            <a:lvl1pPr>
              <a:defRPr sz="4000">
                <a:solidFill>
                  <a:schemeClr val="accent5">
                    <a:lumMod val="50000"/>
                  </a:schemeClr>
                </a:solidFill>
                <a:latin typeface="Browallia New" panose="020B0604020202020204" pitchFamily="34" charset="-34"/>
                <a:cs typeface="Browallia New" panose="020B0604020202020204" pitchFamily="34" charset="-34"/>
              </a:defRPr>
            </a:lvl1pPr>
          </a:lstStyle>
          <a:p>
            <a:fld id="{2B963A44-C0BC-5E4E-8E9A-D3D3AA7ED968}" type="slidenum">
              <a:rPr lang="en-US" smtClean="0"/>
              <a:pPr/>
              <a:t>‹#›</a:t>
            </a:fld>
            <a:endParaRPr lang="en-US" dirty="0"/>
          </a:p>
        </p:txBody>
      </p:sp>
      <p:sp>
        <p:nvSpPr>
          <p:cNvPr id="11" name="Text Placeholder 10"/>
          <p:cNvSpPr>
            <a:spLocks noGrp="1"/>
          </p:cNvSpPr>
          <p:nvPr>
            <p:ph type="body" sz="quarter" idx="13" hasCustomPrompt="1"/>
          </p:nvPr>
        </p:nvSpPr>
        <p:spPr>
          <a:xfrm>
            <a:off x="0" y="365125"/>
            <a:ext cx="1739900" cy="368300"/>
          </a:xfrm>
        </p:spPr>
        <p:txBody>
          <a:bodyPr>
            <a:noAutofit/>
          </a:bodyPr>
          <a:lstStyle>
            <a:lvl1pPr marL="0" indent="0" algn="ctr">
              <a:buNone/>
              <a:defRPr sz="2400" baseline="0">
                <a:solidFill>
                  <a:schemeClr val="bg1"/>
                </a:solidFill>
                <a:latin typeface="Browallia New" panose="020B0604020202020204" pitchFamily="34" charset="-34"/>
                <a:cs typeface="Browallia New" panose="020B0604020202020204" pitchFamily="34" charset="-34"/>
              </a:defRPr>
            </a:lvl1pPr>
          </a:lstStyle>
          <a:p>
            <a:pPr lvl="0"/>
            <a:r>
              <a:rPr lang="en-US" dirty="0" smtClean="0"/>
              <a:t>Click to edit parent title</a:t>
            </a:r>
            <a:endParaRPr lang="es-CO" dirty="0"/>
          </a:p>
        </p:txBody>
      </p:sp>
    </p:spTree>
    <p:extLst>
      <p:ext uri="{BB962C8B-B14F-4D97-AF65-F5344CB8AC3E}">
        <p14:creationId xmlns:p14="http://schemas.microsoft.com/office/powerpoint/2010/main" val="166917302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sz="5400">
                <a:latin typeface="Browallia New" panose="020B0604020202020204" pitchFamily="34" charset="-34"/>
                <a:cs typeface="Browallia New" panose="020B0604020202020204" pitchFamily="34" charset="-34"/>
              </a:defRPr>
            </a:lvl1p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3200" b="1">
                <a:latin typeface="Browallia New" panose="020B0604020202020204" pitchFamily="34" charset="-34"/>
                <a:cs typeface="Browallia New" panose="020B06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sz="3600">
                <a:latin typeface="Browallia New" panose="020B0604020202020204" pitchFamily="34" charset="-34"/>
                <a:cs typeface="Browallia New" panose="020B0604020202020204" pitchFamily="34" charset="-34"/>
              </a:defRPr>
            </a:lvl1pPr>
            <a:lvl2pPr>
              <a:defRPr sz="3200">
                <a:latin typeface="Browallia New" panose="020B0604020202020204" pitchFamily="34" charset="-34"/>
                <a:cs typeface="Browallia New" panose="020B0604020202020204" pitchFamily="34" charset="-34"/>
              </a:defRPr>
            </a:lvl2pPr>
            <a:lvl3pPr>
              <a:defRPr sz="2800">
                <a:latin typeface="Browallia New" panose="020B0604020202020204" pitchFamily="34" charset="-34"/>
                <a:cs typeface="Browallia New" panose="020B0604020202020204" pitchFamily="34" charset="-34"/>
              </a:defRPr>
            </a:lvl3pPr>
            <a:lvl4pPr>
              <a:defRPr sz="2400">
                <a:latin typeface="Browallia New" panose="020B0604020202020204" pitchFamily="34" charset="-34"/>
                <a:cs typeface="Browallia New" panose="020B0604020202020204" pitchFamily="34" charset="-34"/>
              </a:defRPr>
            </a:lvl4pPr>
            <a:lvl5pPr>
              <a:defRPr sz="24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3200" b="1">
                <a:latin typeface="Browallia New" panose="020B0604020202020204" pitchFamily="34" charset="-34"/>
                <a:cs typeface="Browallia New" panose="020B0604020202020204" pitchFamily="34" charset="-3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3600">
                <a:latin typeface="Browallia New" panose="020B0604020202020204" pitchFamily="34" charset="-34"/>
                <a:cs typeface="Browallia New" panose="020B0604020202020204" pitchFamily="34" charset="-34"/>
              </a:defRPr>
            </a:lvl1pPr>
            <a:lvl2pPr>
              <a:defRPr sz="3200">
                <a:latin typeface="Browallia New" panose="020B0604020202020204" pitchFamily="34" charset="-34"/>
                <a:cs typeface="Browallia New" panose="020B0604020202020204" pitchFamily="34" charset="-34"/>
              </a:defRPr>
            </a:lvl2pPr>
            <a:lvl3pPr>
              <a:defRPr sz="2800">
                <a:latin typeface="Browallia New" panose="020B0604020202020204" pitchFamily="34" charset="-34"/>
                <a:cs typeface="Browallia New" panose="020B0604020202020204" pitchFamily="34" charset="-34"/>
              </a:defRPr>
            </a:lvl3pPr>
            <a:lvl4pPr>
              <a:defRPr sz="2400">
                <a:latin typeface="Browallia New" panose="020B0604020202020204" pitchFamily="34" charset="-34"/>
                <a:cs typeface="Browallia New" panose="020B0604020202020204" pitchFamily="34" charset="-34"/>
              </a:defRPr>
            </a:lvl4pPr>
            <a:lvl5pPr>
              <a:defRPr sz="2400">
                <a:latin typeface="Browallia New" panose="020B0604020202020204" pitchFamily="34" charset="-34"/>
                <a:cs typeface="Browallia New" panose="020B0604020202020204" pitchFamily="34" charset="-34"/>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0" y="6507616"/>
            <a:ext cx="6535057" cy="365125"/>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s-CO" smtClean="0"/>
              <a:t>Influences of turbulence and combustion regimes on explosions of gas-dust hydrid mixtures</a:t>
            </a:r>
            <a:endParaRPr lang="en-US" dirty="0"/>
          </a:p>
        </p:txBody>
      </p:sp>
      <p:sp>
        <p:nvSpPr>
          <p:cNvPr id="8" name="Footer Placeholder 7"/>
          <p:cNvSpPr>
            <a:spLocks noGrp="1"/>
          </p:cNvSpPr>
          <p:nvPr>
            <p:ph type="ftr" sz="quarter" idx="11"/>
          </p:nvPr>
        </p:nvSpPr>
        <p:spPr>
          <a:xfrm>
            <a:off x="5997575" y="6525758"/>
            <a:ext cx="4114800" cy="365125"/>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n-GB" smtClean="0"/>
              <a:t>Nicolas CUERVO </a:t>
            </a:r>
            <a:endParaRPr lang="en-US" dirty="0"/>
          </a:p>
        </p:txBody>
      </p:sp>
      <p:sp>
        <p:nvSpPr>
          <p:cNvPr id="9" name="Slide Number Placeholder 8"/>
          <p:cNvSpPr>
            <a:spLocks noGrp="1"/>
          </p:cNvSpPr>
          <p:nvPr>
            <p:ph type="sldNum" sz="quarter" idx="12"/>
          </p:nvPr>
        </p:nvSpPr>
        <p:spPr>
          <a:xfrm>
            <a:off x="9292772" y="6258378"/>
            <a:ext cx="2743200" cy="365125"/>
          </a:xfrm>
        </p:spPr>
        <p:txBody>
          <a:bodyPr/>
          <a:lstStyle>
            <a:lvl1pPr>
              <a:defRPr sz="3200">
                <a:solidFill>
                  <a:schemeClr val="accent5">
                    <a:lumMod val="50000"/>
                  </a:schemeClr>
                </a:solidFill>
                <a:latin typeface="Browallia New" panose="020B0604020202020204" pitchFamily="34" charset="-34"/>
                <a:cs typeface="Browallia New" panose="020B0604020202020204" pitchFamily="34" charset="-34"/>
              </a:defRPr>
            </a:lvl1pPr>
          </a:lstStyle>
          <a:p>
            <a:fld id="{2B963A44-C0BC-5E4E-8E9A-D3D3AA7ED968}" type="slidenum">
              <a:rPr lang="en-US" smtClean="0"/>
              <a:pPr/>
              <a:t>‹#›</a:t>
            </a:fld>
            <a:endParaRPr lang="en-US"/>
          </a:p>
        </p:txBody>
      </p:sp>
    </p:spTree>
    <p:extLst>
      <p:ext uri="{BB962C8B-B14F-4D97-AF65-F5344CB8AC3E}">
        <p14:creationId xmlns:p14="http://schemas.microsoft.com/office/powerpoint/2010/main" val="286663543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4" name="Footer Placeholder 3"/>
          <p:cNvSpPr>
            <a:spLocks noGrp="1"/>
          </p:cNvSpPr>
          <p:nvPr>
            <p:ph type="ftr" sz="quarter" idx="11"/>
          </p:nvPr>
        </p:nvSpPr>
        <p:spPr/>
        <p:txBody>
          <a:bodyPr/>
          <a:lstStyle/>
          <a:p>
            <a:r>
              <a:rPr lang="en-GB" smtClean="0"/>
              <a:t>Nicolas CUERVO </a:t>
            </a:r>
            <a:endParaRPr lang="en-US" dirty="0"/>
          </a:p>
        </p:txBody>
      </p:sp>
      <p:sp>
        <p:nvSpPr>
          <p:cNvPr id="5" name="Slide Number Placeholder 4"/>
          <p:cNvSpPr>
            <a:spLocks noGrp="1"/>
          </p:cNvSpPr>
          <p:nvPr>
            <p:ph type="sldNum" sz="quarter" idx="12"/>
          </p:nvPr>
        </p:nvSpPr>
        <p:spPr/>
        <p:txBody>
          <a:bodyPr/>
          <a:lstStyle/>
          <a:p>
            <a:fld id="{2B963A44-C0BC-5E4E-8E9A-D3D3AA7ED968}" type="slidenum">
              <a:rPr lang="en-US" smtClean="0"/>
              <a:t>‹#›</a:t>
            </a:fld>
            <a:endParaRPr lang="en-US"/>
          </a:p>
        </p:txBody>
      </p:sp>
    </p:spTree>
    <p:extLst>
      <p:ext uri="{BB962C8B-B14F-4D97-AF65-F5344CB8AC3E}">
        <p14:creationId xmlns:p14="http://schemas.microsoft.com/office/powerpoint/2010/main" val="24457607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3" name="Footer Placeholder 2"/>
          <p:cNvSpPr>
            <a:spLocks noGrp="1"/>
          </p:cNvSpPr>
          <p:nvPr>
            <p:ph type="ftr" sz="quarter" idx="11"/>
          </p:nvPr>
        </p:nvSpPr>
        <p:spPr/>
        <p:txBody>
          <a:bodyPr/>
          <a:lstStyle/>
          <a:p>
            <a:r>
              <a:rPr lang="en-GB" smtClean="0"/>
              <a:t>Nicolas CUERVO </a:t>
            </a:r>
            <a:endParaRPr lang="en-US"/>
          </a:p>
        </p:txBody>
      </p:sp>
      <p:sp>
        <p:nvSpPr>
          <p:cNvPr id="4" name="Slide Number Placeholder 3"/>
          <p:cNvSpPr>
            <a:spLocks noGrp="1"/>
          </p:cNvSpPr>
          <p:nvPr>
            <p:ph type="sldNum" sz="quarter" idx="12"/>
          </p:nvPr>
        </p:nvSpPr>
        <p:spPr/>
        <p:txBody>
          <a:bodyPr/>
          <a:lstStyle/>
          <a:p>
            <a:fld id="{2B963A44-C0BC-5E4E-8E9A-D3D3AA7ED968}" type="slidenum">
              <a:rPr lang="en-US" smtClean="0"/>
              <a:t>‹#›</a:t>
            </a:fld>
            <a:endParaRPr lang="en-US"/>
          </a:p>
        </p:txBody>
      </p:sp>
    </p:spTree>
    <p:extLst>
      <p:ext uri="{BB962C8B-B14F-4D97-AF65-F5344CB8AC3E}">
        <p14:creationId xmlns:p14="http://schemas.microsoft.com/office/powerpoint/2010/main" val="3428571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1543049"/>
            <a:ext cx="3390900" cy="758031"/>
          </a:xfrm>
        </p:spPr>
        <p:txBody>
          <a:bodyPr anchor="b"/>
          <a:lstStyle>
            <a:lvl1pPr>
              <a:defRPr sz="4000">
                <a:latin typeface="Browallia New" panose="020B0604020202020204" pitchFamily="34" charset="-34"/>
                <a:cs typeface="Browallia New" panose="020B0604020202020204" pitchFamily="34" charset="-34"/>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41133" y="1084069"/>
            <a:ext cx="6172200" cy="4873625"/>
          </a:xfrm>
        </p:spPr>
        <p:txBody>
          <a:bodyPr/>
          <a:lstStyle>
            <a:lvl1pPr>
              <a:defRPr sz="4000">
                <a:latin typeface="Browallia New" panose="020B0604020202020204" pitchFamily="34" charset="-34"/>
                <a:cs typeface="Browallia New" panose="020B0604020202020204" pitchFamily="34" charset="-34"/>
              </a:defRPr>
            </a:lvl1pPr>
            <a:lvl2pPr>
              <a:defRPr sz="3600">
                <a:latin typeface="Browallia New" panose="020B0604020202020204" pitchFamily="34" charset="-34"/>
                <a:cs typeface="Browallia New" panose="020B0604020202020204" pitchFamily="34" charset="-34"/>
              </a:defRPr>
            </a:lvl2pPr>
            <a:lvl3pPr>
              <a:defRPr sz="3200">
                <a:latin typeface="Browallia New" panose="020B0604020202020204" pitchFamily="34" charset="-34"/>
                <a:cs typeface="Browallia New" panose="020B0604020202020204" pitchFamily="34" charset="-34"/>
              </a:defRPr>
            </a:lvl3pPr>
            <a:lvl4pPr>
              <a:defRPr sz="2800">
                <a:latin typeface="Browallia New" panose="020B0604020202020204" pitchFamily="34" charset="-34"/>
                <a:cs typeface="Browallia New" panose="020B0604020202020204" pitchFamily="34" charset="-34"/>
              </a:defRPr>
            </a:lvl4pPr>
            <a:lvl5pPr>
              <a:defRPr sz="2800">
                <a:latin typeface="Browallia New" panose="020B0604020202020204" pitchFamily="34" charset="-34"/>
                <a:cs typeface="Browallia New" panose="020B0604020202020204" pitchFamily="34" charset="-34"/>
              </a:defRPr>
            </a:lvl5pPr>
            <a:lvl6pPr>
              <a:defRPr sz="2000"/>
            </a:lvl6pPr>
            <a:lvl7pPr>
              <a:defRPr sz="2000"/>
            </a:lvl7pPr>
            <a:lvl8pPr>
              <a:defRPr sz="2000"/>
            </a:lvl8pPr>
            <a:lvl9pPr>
              <a:defRPr sz="2000"/>
            </a:lvl9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7625" y="2301081"/>
            <a:ext cx="3438525" cy="3811588"/>
          </a:xfrm>
        </p:spPr>
        <p:txBody>
          <a:bodyPr/>
          <a:lstStyle>
            <a:lvl1pPr marL="0" indent="0">
              <a:buNone/>
              <a:defRPr sz="2000">
                <a:latin typeface="Browallia New" panose="020B0604020202020204" pitchFamily="34" charset="-34"/>
                <a:cs typeface="Browallia New" panose="020B0604020202020204" pitchFamily="34" charset="-3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0" y="6486526"/>
            <a:ext cx="7086600" cy="371474"/>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a:xfrm>
            <a:off x="6211888" y="6492875"/>
            <a:ext cx="4114800" cy="365125"/>
          </a:xfrm>
        </p:spPr>
        <p:txBody>
          <a:bodyPr/>
          <a:lstStyle>
            <a:lvl1pPr>
              <a:defRPr sz="1600">
                <a:solidFill>
                  <a:schemeClr val="bg1"/>
                </a:solidFill>
                <a:latin typeface="Browallia New" panose="020B0604020202020204" pitchFamily="34" charset="-34"/>
                <a:cs typeface="Browallia New" panose="020B0604020202020204" pitchFamily="34" charset="-34"/>
              </a:defRPr>
            </a:lvl1pPr>
          </a:lstStyle>
          <a:p>
            <a:r>
              <a:rPr lang="en-GB" smtClean="0"/>
              <a:t>Nicolas CUERVO </a:t>
            </a:r>
            <a:endParaRPr lang="en-US"/>
          </a:p>
        </p:txBody>
      </p:sp>
      <p:sp>
        <p:nvSpPr>
          <p:cNvPr id="7" name="Slide Number Placeholder 6"/>
          <p:cNvSpPr>
            <a:spLocks noGrp="1"/>
          </p:cNvSpPr>
          <p:nvPr>
            <p:ph type="sldNum" sz="quarter" idx="12"/>
          </p:nvPr>
        </p:nvSpPr>
        <p:spPr>
          <a:xfrm>
            <a:off x="9220200" y="6238876"/>
            <a:ext cx="2743200" cy="365125"/>
          </a:xfrm>
        </p:spPr>
        <p:txBody>
          <a:bodyPr/>
          <a:lstStyle>
            <a:lvl1pPr>
              <a:defRPr sz="4000">
                <a:solidFill>
                  <a:schemeClr val="accent5">
                    <a:lumMod val="50000"/>
                  </a:schemeClr>
                </a:solidFill>
                <a:latin typeface="Browallia New" panose="020B0604020202020204" pitchFamily="34" charset="-34"/>
                <a:cs typeface="Browallia New" panose="020B0604020202020204" pitchFamily="34" charset="-34"/>
              </a:defRPr>
            </a:lvl1pPr>
          </a:lstStyle>
          <a:p>
            <a:fld id="{2B963A44-C0BC-5E4E-8E9A-D3D3AA7ED968}" type="slidenum">
              <a:rPr lang="en-US" smtClean="0"/>
              <a:pPr/>
              <a:t>‹#›</a:t>
            </a:fld>
            <a:endParaRPr lang="en-US" dirty="0"/>
          </a:p>
        </p:txBody>
      </p:sp>
      <p:sp>
        <p:nvSpPr>
          <p:cNvPr id="19" name="Text Placeholder 18"/>
          <p:cNvSpPr>
            <a:spLocks noGrp="1"/>
          </p:cNvSpPr>
          <p:nvPr>
            <p:ph type="body" sz="quarter" idx="13"/>
          </p:nvPr>
        </p:nvSpPr>
        <p:spPr>
          <a:xfrm>
            <a:off x="-47625" y="381397"/>
            <a:ext cx="1778000" cy="406003"/>
          </a:xfrm>
        </p:spPr>
        <p:txBody>
          <a:bodyPr>
            <a:noAutofit/>
          </a:bodyPr>
          <a:lstStyle>
            <a:lvl1pPr>
              <a:defRPr sz="3600">
                <a:solidFill>
                  <a:schemeClr val="bg1"/>
                </a:solidFill>
                <a:latin typeface="Browallia New" panose="020B0604020202020204" pitchFamily="34" charset="-34"/>
                <a:cs typeface="Browallia New" panose="020B0604020202020204" pitchFamily="34" charset="-34"/>
              </a:defRPr>
            </a:lvl1pPr>
          </a:lstStyle>
          <a:p>
            <a:pPr lvl="0"/>
            <a:r>
              <a:rPr lang="en-US" dirty="0" smtClean="0"/>
              <a:t>Click to edit Master text styles</a:t>
            </a:r>
          </a:p>
        </p:txBody>
      </p:sp>
    </p:spTree>
    <p:extLst>
      <p:ext uri="{BB962C8B-B14F-4D97-AF65-F5344CB8AC3E}">
        <p14:creationId xmlns:p14="http://schemas.microsoft.com/office/powerpoint/2010/main" val="3810454925"/>
      </p:ext>
    </p:extLst>
  </p:cSld>
  <p:clrMapOvr>
    <a:masterClrMapping/>
  </p:clrMapOvr>
  <p:timing>
    <p:tnLst>
      <p:par>
        <p:cTn id="1" dur="indefinite" restart="never" nodeType="tmRoot"/>
      </p:par>
    </p:tn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6" name="Footer Placeholder 5"/>
          <p:cNvSpPr>
            <a:spLocks noGrp="1"/>
          </p:cNvSpPr>
          <p:nvPr>
            <p:ph type="ftr" sz="quarter" idx="11"/>
          </p:nvPr>
        </p:nvSpPr>
        <p:spPr/>
        <p:txBody>
          <a:bodyPr/>
          <a:lstStyle/>
          <a:p>
            <a:r>
              <a:rPr lang="en-GB" smtClean="0"/>
              <a:t>Nicolas CUERVO </a:t>
            </a:r>
            <a:endParaRPr lang="en-US"/>
          </a:p>
        </p:txBody>
      </p:sp>
      <p:sp>
        <p:nvSpPr>
          <p:cNvPr id="7" name="Slide Number Placeholder 6"/>
          <p:cNvSpPr>
            <a:spLocks noGrp="1"/>
          </p:cNvSpPr>
          <p:nvPr>
            <p:ph type="sldNum" sz="quarter" idx="12"/>
          </p:nvPr>
        </p:nvSpPr>
        <p:spPr/>
        <p:txBody>
          <a:bodyPr/>
          <a:lstStyle/>
          <a:p>
            <a:fld id="{2B963A44-C0BC-5E4E-8E9A-D3D3AA7ED968}" type="slidenum">
              <a:rPr lang="en-US" smtClean="0"/>
              <a:t>‹#›</a:t>
            </a:fld>
            <a:endParaRPr lang="en-US"/>
          </a:p>
        </p:txBody>
      </p:sp>
    </p:spTree>
    <p:extLst>
      <p:ext uri="{BB962C8B-B14F-4D97-AF65-F5344CB8AC3E}">
        <p14:creationId xmlns:p14="http://schemas.microsoft.com/office/powerpoint/2010/main" val="235875973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CO" smtClean="0"/>
              <a:t>Influences of turbulence and combustion regimes on explosions of gas-dust hydrid mixtures</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smtClean="0"/>
              <a:t>Nicolas CUERVO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63A44-C0BC-5E4E-8E9A-D3D3AA7ED968}" type="slidenum">
              <a:rPr lang="en-US" smtClean="0"/>
              <a:t>‹#›</a:t>
            </a:fld>
            <a:endParaRPr lang="en-US"/>
          </a:p>
        </p:txBody>
      </p:sp>
    </p:spTree>
    <p:extLst>
      <p:ext uri="{BB962C8B-B14F-4D97-AF65-F5344CB8AC3E}">
        <p14:creationId xmlns:p14="http://schemas.microsoft.com/office/powerpoint/2010/main" val="16200192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7.gif"/><Relationship Id="rId4" Type="http://schemas.openxmlformats.org/officeDocument/2006/relationships/image" Target="../media/image320.png"/></Relationships>
</file>

<file path=ppt/slides/_rels/slide1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gif"/><Relationship Id="rId7"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0.gif"/><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9.gif"/><Relationship Id="rId5" Type="http://schemas.openxmlformats.org/officeDocument/2006/relationships/image" Target="../media/image48.gif"/><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8.gif"/><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59.gif"/></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3.png"/><Relationship Id="rId4" Type="http://schemas.openxmlformats.org/officeDocument/2006/relationships/notesSlide" Target="../notesSlides/notesSlide13.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7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image" Target="../media/image76.gif"/><Relationship Id="rId2" Type="http://schemas.openxmlformats.org/officeDocument/2006/relationships/image" Target="../media/image74.gif"/><Relationship Id="rId1" Type="http://schemas.openxmlformats.org/officeDocument/2006/relationships/slideLayout" Target="../slideLayouts/slideLayout4.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microsoft.com/office/2007/relationships/media" Target="../media/media7.mp4"/><Relationship Id="rId7" Type="http://schemas.openxmlformats.org/officeDocument/2006/relationships/slideLayout" Target="../slideLayouts/slideLayout4.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image" Target="../media/image80.png"/><Relationship Id="rId5" Type="http://schemas.microsoft.com/office/2007/relationships/media" Target="../media/media8.mp4"/><Relationship Id="rId10" Type="http://schemas.openxmlformats.org/officeDocument/2006/relationships/image" Target="../media/image79.png"/><Relationship Id="rId4" Type="http://schemas.openxmlformats.org/officeDocument/2006/relationships/video" Target="../media/media7.mp4"/><Relationship Id="rId9" Type="http://schemas.openxmlformats.org/officeDocument/2006/relationships/image" Target="../media/image7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1" name="Rounded Rectangle 20"/>
          <p:cNvSpPr/>
          <p:nvPr/>
        </p:nvSpPr>
        <p:spPr>
          <a:xfrm>
            <a:off x="1078910" y="4960409"/>
            <a:ext cx="3253822" cy="145908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r>
              <a:rPr lang="en-GB" sz="1400" b="1" dirty="0">
                <a:solidFill>
                  <a:schemeClr val="tx1"/>
                </a:solidFill>
              </a:rPr>
              <a:t>Rapporteurs:</a:t>
            </a:r>
          </a:p>
          <a:p>
            <a:pPr lvl="1"/>
            <a:r>
              <a:rPr lang="en-GB" sz="1400" dirty="0" smtClean="0">
                <a:solidFill>
                  <a:schemeClr val="tx1"/>
                </a:solidFill>
              </a:rPr>
              <a:t>Pr. </a:t>
            </a:r>
            <a:r>
              <a:rPr lang="en-GB" sz="1400" dirty="0" err="1" smtClean="0">
                <a:solidFill>
                  <a:schemeClr val="tx1"/>
                </a:solidFill>
              </a:rPr>
              <a:t>Almerinda</a:t>
            </a:r>
            <a:r>
              <a:rPr lang="en-GB" sz="1400" dirty="0" smtClean="0">
                <a:solidFill>
                  <a:schemeClr val="tx1"/>
                </a:solidFill>
              </a:rPr>
              <a:t> </a:t>
            </a:r>
            <a:r>
              <a:rPr lang="en-GB" sz="1400" dirty="0">
                <a:solidFill>
                  <a:schemeClr val="tx1"/>
                </a:solidFill>
              </a:rPr>
              <a:t>Di </a:t>
            </a:r>
            <a:r>
              <a:rPr lang="en-GB" sz="1400" dirty="0" smtClean="0">
                <a:solidFill>
                  <a:schemeClr val="tx1"/>
                </a:solidFill>
              </a:rPr>
              <a:t>BENEDETTO</a:t>
            </a:r>
            <a:endParaRPr lang="en-GB" sz="1400" dirty="0">
              <a:solidFill>
                <a:schemeClr val="tx1"/>
              </a:solidFill>
            </a:endParaRPr>
          </a:p>
          <a:p>
            <a:pPr lvl="1"/>
            <a:r>
              <a:rPr lang="en-GB" sz="1400" dirty="0" err="1" smtClean="0">
                <a:solidFill>
                  <a:schemeClr val="tx1"/>
                </a:solidFill>
              </a:rPr>
              <a:t>Dr.</a:t>
            </a:r>
            <a:r>
              <a:rPr lang="en-GB" sz="1400" dirty="0" smtClean="0">
                <a:solidFill>
                  <a:schemeClr val="tx1"/>
                </a:solidFill>
              </a:rPr>
              <a:t> </a:t>
            </a:r>
            <a:r>
              <a:rPr lang="en-GB" sz="1400" dirty="0" err="1" smtClean="0">
                <a:solidFill>
                  <a:schemeClr val="tx1"/>
                </a:solidFill>
              </a:rPr>
              <a:t>Ing</a:t>
            </a:r>
            <a:r>
              <a:rPr lang="en-GB" sz="1400" dirty="0" smtClean="0">
                <a:solidFill>
                  <a:schemeClr val="tx1"/>
                </a:solidFill>
              </a:rPr>
              <a:t>. Michel </a:t>
            </a:r>
            <a:r>
              <a:rPr lang="en-GB" sz="1400" dirty="0">
                <a:solidFill>
                  <a:schemeClr val="tx1"/>
                </a:solidFill>
              </a:rPr>
              <a:t>MOLIÈRE</a:t>
            </a:r>
            <a:endParaRPr lang="es-CO" sz="1400" dirty="0">
              <a:solidFill>
                <a:schemeClr val="tx1"/>
              </a:solidFill>
            </a:endParaRPr>
          </a:p>
        </p:txBody>
      </p:sp>
      <p:sp>
        <p:nvSpPr>
          <p:cNvPr id="22" name="Rounded Rectangle 21"/>
          <p:cNvSpPr/>
          <p:nvPr/>
        </p:nvSpPr>
        <p:spPr>
          <a:xfrm>
            <a:off x="8258597" y="4941417"/>
            <a:ext cx="2959825" cy="149706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GB" sz="1400" b="1" dirty="0" err="1">
                <a:solidFill>
                  <a:schemeClr val="tx1"/>
                </a:solidFill>
              </a:rPr>
              <a:t>Examinateurs</a:t>
            </a:r>
            <a:r>
              <a:rPr lang="en-GB" sz="1400" b="1" dirty="0">
                <a:solidFill>
                  <a:schemeClr val="tx1"/>
                </a:solidFill>
              </a:rPr>
              <a:t>:</a:t>
            </a:r>
          </a:p>
          <a:p>
            <a:pPr lvl="1"/>
            <a:r>
              <a:rPr lang="en-GB" sz="1400" dirty="0" smtClean="0">
                <a:solidFill>
                  <a:schemeClr val="tx1"/>
                </a:solidFill>
              </a:rPr>
              <a:t>Pr. Philippe </a:t>
            </a:r>
            <a:r>
              <a:rPr lang="en-GB" sz="1400" dirty="0">
                <a:solidFill>
                  <a:schemeClr val="tx1"/>
                </a:solidFill>
              </a:rPr>
              <a:t>GILLARD</a:t>
            </a:r>
          </a:p>
          <a:p>
            <a:pPr lvl="1"/>
            <a:r>
              <a:rPr lang="en-GB" sz="1400" dirty="0" err="1" smtClean="0">
                <a:solidFill>
                  <a:schemeClr val="tx1"/>
                </a:solidFill>
              </a:rPr>
              <a:t>Dr.</a:t>
            </a:r>
            <a:r>
              <a:rPr lang="en-GB" sz="1400" dirty="0" smtClean="0">
                <a:solidFill>
                  <a:schemeClr val="tx1"/>
                </a:solidFill>
              </a:rPr>
              <a:t> </a:t>
            </a:r>
            <a:r>
              <a:rPr lang="en-GB" sz="1400" dirty="0" err="1" smtClean="0">
                <a:solidFill>
                  <a:schemeClr val="tx1"/>
                </a:solidFill>
              </a:rPr>
              <a:t>Ing</a:t>
            </a:r>
            <a:r>
              <a:rPr lang="en-GB" sz="1400" dirty="0" smtClean="0">
                <a:solidFill>
                  <a:schemeClr val="tx1"/>
                </a:solidFill>
              </a:rPr>
              <a:t>. Alexis </a:t>
            </a:r>
            <a:r>
              <a:rPr lang="en-GB" sz="1400" dirty="0">
                <a:solidFill>
                  <a:schemeClr val="tx1"/>
                </a:solidFill>
              </a:rPr>
              <a:t>VIGNES</a:t>
            </a:r>
          </a:p>
          <a:p>
            <a:pPr lvl="1"/>
            <a:r>
              <a:rPr lang="en-GB" sz="1400" dirty="0" smtClean="0">
                <a:solidFill>
                  <a:schemeClr val="tx1"/>
                </a:solidFill>
              </a:rPr>
              <a:t>Pr. Olivier </a:t>
            </a:r>
            <a:r>
              <a:rPr lang="en-GB" sz="1400" dirty="0">
                <a:solidFill>
                  <a:schemeClr val="tx1"/>
                </a:solidFill>
              </a:rPr>
              <a:t>DUFAUD</a:t>
            </a:r>
          </a:p>
          <a:p>
            <a:pPr lvl="1"/>
            <a:r>
              <a:rPr lang="en-GB" sz="1400" dirty="0" smtClean="0">
                <a:solidFill>
                  <a:schemeClr val="tx1"/>
                </a:solidFill>
              </a:rPr>
              <a:t>Pr. Laurent </a:t>
            </a:r>
            <a:r>
              <a:rPr lang="en-GB" sz="1400" dirty="0">
                <a:solidFill>
                  <a:schemeClr val="tx1"/>
                </a:solidFill>
              </a:rPr>
              <a:t>PERRIN</a:t>
            </a:r>
          </a:p>
        </p:txBody>
      </p:sp>
      <p:sp>
        <p:nvSpPr>
          <p:cNvPr id="2" name="Title 1"/>
          <p:cNvSpPr>
            <a:spLocks noGrp="1"/>
          </p:cNvSpPr>
          <p:nvPr>
            <p:ph type="ctrTitle"/>
          </p:nvPr>
        </p:nvSpPr>
        <p:spPr>
          <a:xfrm>
            <a:off x="700530" y="1716944"/>
            <a:ext cx="10000343" cy="2387600"/>
          </a:xfrm>
        </p:spPr>
        <p:txBody>
          <a:bodyPr>
            <a:normAutofit/>
          </a:bodyPr>
          <a:lstStyle/>
          <a:p>
            <a:r>
              <a:rPr lang="en-US" sz="4800" b="1" dirty="0" smtClean="0">
                <a:latin typeface="Browallia New" panose="020B0604020202020204" pitchFamily="34" charset="-34"/>
                <a:cs typeface="Browallia New" panose="020B0604020202020204" pitchFamily="34" charset="-34"/>
              </a:rPr>
              <a:t>In</a:t>
            </a:r>
            <a:r>
              <a:rPr lang="en-GB" sz="4800" b="1" dirty="0" err="1" smtClean="0">
                <a:latin typeface="Browallia New" panose="020B0604020202020204" pitchFamily="34" charset="-34"/>
                <a:cs typeface="Browallia New" panose="020B0604020202020204" pitchFamily="34" charset="-34"/>
              </a:rPr>
              <a:t>fl</a:t>
            </a:r>
            <a:r>
              <a:rPr lang="en-US" sz="4800" b="1" dirty="0" err="1" smtClean="0">
                <a:latin typeface="Browallia New" panose="020B0604020202020204" pitchFamily="34" charset="-34"/>
                <a:cs typeface="Browallia New" panose="020B0604020202020204" pitchFamily="34" charset="-34"/>
              </a:rPr>
              <a:t>uences</a:t>
            </a:r>
            <a:r>
              <a:rPr lang="en-US" sz="4800" b="1" dirty="0" smtClean="0">
                <a:latin typeface="Browallia New" panose="020B0604020202020204" pitchFamily="34" charset="-34"/>
                <a:cs typeface="Browallia New" panose="020B0604020202020204" pitchFamily="34" charset="-34"/>
              </a:rPr>
              <a:t> of turbulence and combustion regimes on explosions of gas-dust </a:t>
            </a:r>
            <a:r>
              <a:rPr lang="en-US" sz="4800" b="1" dirty="0" err="1" smtClean="0">
                <a:latin typeface="Browallia New" panose="020B0604020202020204" pitchFamily="34" charset="-34"/>
                <a:cs typeface="Browallia New" panose="020B0604020202020204" pitchFamily="34" charset="-34"/>
              </a:rPr>
              <a:t>hydrid</a:t>
            </a:r>
            <a:r>
              <a:rPr lang="en-US" sz="4800" b="1" dirty="0" smtClean="0">
                <a:latin typeface="Browallia New" panose="020B0604020202020204" pitchFamily="34" charset="-34"/>
                <a:cs typeface="Browallia New" panose="020B0604020202020204" pitchFamily="34" charset="-34"/>
              </a:rPr>
              <a:t> </a:t>
            </a:r>
            <a:r>
              <a:rPr lang="en-GB" sz="4800" b="1" dirty="0" smtClean="0">
                <a:latin typeface="Browallia New" panose="020B0604020202020204" pitchFamily="34" charset="-34"/>
                <a:cs typeface="Browallia New" panose="020B0604020202020204" pitchFamily="34" charset="-34"/>
              </a:rPr>
              <a:t>mixtures</a:t>
            </a:r>
            <a:endParaRPr lang="en-US" sz="4800" b="1" dirty="0">
              <a:latin typeface="Browallia New" panose="020B0604020202020204" pitchFamily="34" charset="-34"/>
              <a:cs typeface="Browallia New" panose="020B0604020202020204" pitchFamily="34" charset="-34"/>
            </a:endParaRPr>
          </a:p>
        </p:txBody>
      </p:sp>
      <p:grpSp>
        <p:nvGrpSpPr>
          <p:cNvPr id="14" name="Group 13"/>
          <p:cNvGrpSpPr>
            <a:grpSpLocks noChangeAspect="1"/>
          </p:cNvGrpSpPr>
          <p:nvPr/>
        </p:nvGrpSpPr>
        <p:grpSpPr>
          <a:xfrm>
            <a:off x="9022310" y="562026"/>
            <a:ext cx="1432400" cy="854486"/>
            <a:chOff x="9425769" y="393400"/>
            <a:chExt cx="1770883" cy="1056405"/>
          </a:xfrm>
        </p:grpSpPr>
        <p:sp>
          <p:nvSpPr>
            <p:cNvPr id="13" name="Rounded Rectangle 12"/>
            <p:cNvSpPr/>
            <p:nvPr/>
          </p:nvSpPr>
          <p:spPr>
            <a:xfrm>
              <a:off x="9425769" y="393400"/>
              <a:ext cx="1770883" cy="105640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84557" y="614184"/>
              <a:ext cx="1035833" cy="614837"/>
            </a:xfrm>
            <a:prstGeom prst="rect">
              <a:avLst/>
            </a:prstGeom>
          </p:spPr>
        </p:pic>
      </p:grpSp>
      <p:grpSp>
        <p:nvGrpSpPr>
          <p:cNvPr id="15" name="Group 14"/>
          <p:cNvGrpSpPr/>
          <p:nvPr/>
        </p:nvGrpSpPr>
        <p:grpSpPr>
          <a:xfrm>
            <a:off x="5596473" y="6076772"/>
            <a:ext cx="1273703" cy="700085"/>
            <a:chOff x="1754173" y="599101"/>
            <a:chExt cx="1551246" cy="903561"/>
          </a:xfrm>
        </p:grpSpPr>
        <p:sp>
          <p:nvSpPr>
            <p:cNvPr id="8" name="Rounded Rectangle 7"/>
            <p:cNvSpPr/>
            <p:nvPr/>
          </p:nvSpPr>
          <p:spPr>
            <a:xfrm>
              <a:off x="1754173" y="599101"/>
              <a:ext cx="1551246" cy="85448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76201" y="782569"/>
              <a:ext cx="710512" cy="210907"/>
            </a:xfrm>
            <a:prstGeom prst="rect">
              <a:avLst/>
            </a:prstGeom>
          </p:spPr>
        </p:pic>
        <p:sp>
          <p:nvSpPr>
            <p:cNvPr id="9" name="TextBox 8"/>
            <p:cNvSpPr txBox="1"/>
            <p:nvPr/>
          </p:nvSpPr>
          <p:spPr>
            <a:xfrm>
              <a:off x="1879601" y="966402"/>
              <a:ext cx="1303712" cy="536260"/>
            </a:xfrm>
            <a:prstGeom prst="rect">
              <a:avLst/>
            </a:prstGeom>
            <a:noFill/>
          </p:spPr>
          <p:txBody>
            <a:bodyPr wrap="square" rtlCol="0">
              <a:spAutoFit/>
            </a:bodyPr>
            <a:lstStyle/>
            <a:p>
              <a:pPr algn="ctr"/>
              <a:r>
                <a:rPr lang="fr-FR" sz="700" b="1" dirty="0" smtClean="0">
                  <a:latin typeface="Browallia New" panose="020B0604020202020204" pitchFamily="34" charset="-34"/>
                  <a:cs typeface="Browallia New" panose="020B0604020202020204" pitchFamily="34" charset="-34"/>
                </a:rPr>
                <a:t>Ecole</a:t>
              </a:r>
              <a:r>
                <a:rPr lang="en-GB" sz="700" b="1" dirty="0" smtClean="0">
                  <a:latin typeface="Browallia New" panose="020B0604020202020204" pitchFamily="34" charset="-34"/>
                  <a:cs typeface="Browallia New" panose="020B0604020202020204" pitchFamily="34" charset="-34"/>
                </a:rPr>
                <a:t> </a:t>
              </a:r>
              <a:r>
                <a:rPr lang="en-GB" sz="700" b="1" dirty="0" err="1" smtClean="0">
                  <a:latin typeface="Browallia New" panose="020B0604020202020204" pitchFamily="34" charset="-34"/>
                  <a:cs typeface="Browallia New" panose="020B0604020202020204" pitchFamily="34" charset="-34"/>
                </a:rPr>
                <a:t>Doctorale</a:t>
              </a:r>
              <a:r>
                <a:rPr lang="en-GB" sz="700" b="1" dirty="0" smtClean="0">
                  <a:latin typeface="Browallia New" panose="020B0604020202020204" pitchFamily="34" charset="-34"/>
                  <a:cs typeface="Browallia New" panose="020B0604020202020204" pitchFamily="34" charset="-34"/>
                </a:rPr>
                <a:t> </a:t>
              </a:r>
              <a:r>
                <a:rPr lang="en-GB" sz="700" b="1" dirty="0" err="1" smtClean="0">
                  <a:latin typeface="Browallia New" panose="020B0604020202020204" pitchFamily="34" charset="-34"/>
                  <a:cs typeface="Browallia New" panose="020B0604020202020204" pitchFamily="34" charset="-34"/>
                </a:rPr>
                <a:t>Ressources</a:t>
              </a:r>
              <a:r>
                <a:rPr lang="en-GB" sz="700" b="1" dirty="0" smtClean="0">
                  <a:latin typeface="Browallia New" panose="020B0604020202020204" pitchFamily="34" charset="-34"/>
                  <a:cs typeface="Browallia New" panose="020B0604020202020204" pitchFamily="34" charset="-34"/>
                </a:rPr>
                <a:t> </a:t>
              </a:r>
              <a:r>
                <a:rPr lang="en-GB" sz="700" b="1" dirty="0" err="1" smtClean="0">
                  <a:latin typeface="Browallia New" panose="020B0604020202020204" pitchFamily="34" charset="-34"/>
                  <a:cs typeface="Browallia New" panose="020B0604020202020204" pitchFamily="34" charset="-34"/>
                </a:rPr>
                <a:t>Procédés</a:t>
              </a:r>
              <a:r>
                <a:rPr lang="en-GB" sz="700" b="1" dirty="0" smtClean="0">
                  <a:latin typeface="Browallia New" panose="020B0604020202020204" pitchFamily="34" charset="-34"/>
                  <a:cs typeface="Browallia New" panose="020B0604020202020204" pitchFamily="34" charset="-34"/>
                </a:rPr>
                <a:t> </a:t>
              </a:r>
              <a:r>
                <a:rPr lang="en-GB" sz="700" b="1" dirty="0" err="1" smtClean="0">
                  <a:latin typeface="Browallia New" panose="020B0604020202020204" pitchFamily="34" charset="-34"/>
                  <a:cs typeface="Browallia New" panose="020B0604020202020204" pitchFamily="34" charset="-34"/>
                </a:rPr>
                <a:t>Produits</a:t>
              </a:r>
              <a:r>
                <a:rPr lang="en-GB" sz="700" b="1" dirty="0" smtClean="0">
                  <a:latin typeface="Browallia New" panose="020B0604020202020204" pitchFamily="34" charset="-34"/>
                  <a:cs typeface="Browallia New" panose="020B0604020202020204" pitchFamily="34" charset="-34"/>
                </a:rPr>
                <a:t> </a:t>
              </a:r>
              <a:r>
                <a:rPr lang="en-GB" sz="700" b="1" dirty="0" err="1" smtClean="0">
                  <a:latin typeface="Browallia New" panose="020B0604020202020204" pitchFamily="34" charset="-34"/>
                  <a:cs typeface="Browallia New" panose="020B0604020202020204" pitchFamily="34" charset="-34"/>
                </a:rPr>
                <a:t>Environnement</a:t>
              </a:r>
              <a:endParaRPr lang="en-GB" sz="700" b="1" dirty="0">
                <a:latin typeface="Browallia New" panose="020B0604020202020204" pitchFamily="34" charset="-34"/>
                <a:cs typeface="Browallia New" panose="020B0604020202020204" pitchFamily="34" charset="-34"/>
              </a:endParaRPr>
            </a:p>
          </p:txBody>
        </p:sp>
      </p:grpSp>
      <p:grpSp>
        <p:nvGrpSpPr>
          <p:cNvPr id="11" name="Group 10"/>
          <p:cNvGrpSpPr>
            <a:grpSpLocks noChangeAspect="1"/>
          </p:cNvGrpSpPr>
          <p:nvPr/>
        </p:nvGrpSpPr>
        <p:grpSpPr>
          <a:xfrm>
            <a:off x="4928360" y="365951"/>
            <a:ext cx="2609930" cy="1210029"/>
            <a:chOff x="3902934" y="420538"/>
            <a:chExt cx="2398344" cy="1056405"/>
          </a:xfrm>
        </p:grpSpPr>
        <p:sp>
          <p:nvSpPr>
            <p:cNvPr id="10" name="Rounded Rectangle 9"/>
            <p:cNvSpPr/>
            <p:nvPr/>
          </p:nvSpPr>
          <p:spPr>
            <a:xfrm>
              <a:off x="3902934" y="420538"/>
              <a:ext cx="2398344" cy="105640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4906" y="650386"/>
              <a:ext cx="1783546" cy="628669"/>
            </a:xfrm>
            <a:prstGeom prst="rect">
              <a:avLst/>
            </a:prstGeom>
          </p:spPr>
        </p:pic>
      </p:grpSp>
      <p:sp>
        <p:nvSpPr>
          <p:cNvPr id="23" name="Rounded Rectangle 22"/>
          <p:cNvSpPr/>
          <p:nvPr/>
        </p:nvSpPr>
        <p:spPr>
          <a:xfrm>
            <a:off x="5026942" y="4451073"/>
            <a:ext cx="2423141" cy="686744"/>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latin typeface="Browallia New" panose="020B0604020202020204" pitchFamily="34" charset="-34"/>
                <a:cs typeface="Browallia New" panose="020B0604020202020204" pitchFamily="34" charset="-34"/>
              </a:rPr>
              <a:t>Nicolas CUERVO</a:t>
            </a:r>
            <a:endParaRPr lang="en-US" sz="2800" dirty="0">
              <a:solidFill>
                <a:schemeClr val="tx1"/>
              </a:solidFill>
              <a:latin typeface="Browallia New" panose="020B0604020202020204" pitchFamily="34" charset="-34"/>
              <a:cs typeface="Browallia New" panose="020B0604020202020204" pitchFamily="34" charset="-34"/>
            </a:endParaRPr>
          </a:p>
        </p:txBody>
      </p:sp>
      <p:grpSp>
        <p:nvGrpSpPr>
          <p:cNvPr id="4" name="Group 3"/>
          <p:cNvGrpSpPr/>
          <p:nvPr/>
        </p:nvGrpSpPr>
        <p:grpSpPr>
          <a:xfrm>
            <a:off x="2070369" y="629224"/>
            <a:ext cx="1270904" cy="854486"/>
            <a:chOff x="3852640" y="491102"/>
            <a:chExt cx="1270904" cy="854486"/>
          </a:xfrm>
        </p:grpSpPr>
        <p:sp>
          <p:nvSpPr>
            <p:cNvPr id="17" name="Rounded Rectangle 16"/>
            <p:cNvSpPr/>
            <p:nvPr/>
          </p:nvSpPr>
          <p:spPr>
            <a:xfrm>
              <a:off x="3852640" y="491102"/>
              <a:ext cx="1270904" cy="85448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46331" y="573408"/>
              <a:ext cx="689874" cy="689874"/>
            </a:xfrm>
            <a:prstGeom prst="rect">
              <a:avLst/>
            </a:prstGeom>
          </p:spPr>
        </p:pic>
      </p:grpSp>
    </p:spTree>
    <p:extLst>
      <p:ext uri="{BB962C8B-B14F-4D97-AF65-F5344CB8AC3E}">
        <p14:creationId xmlns:p14="http://schemas.microsoft.com/office/powerpoint/2010/main" val="18510858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pPr algn="ctr"/>
            <a:r>
              <a:rPr lang="en-GB" dirty="0" smtClean="0"/>
              <a:t>Subjects </a:t>
            </a:r>
            <a:r>
              <a:rPr lang="en-GB" dirty="0"/>
              <a:t>of study: </a:t>
            </a:r>
            <a:endParaRPr lang="en-US" dirty="0"/>
          </a:p>
        </p:txBody>
      </p:sp>
      <p:sp>
        <p:nvSpPr>
          <p:cNvPr id="5" name="Content Placeholder 4"/>
          <p:cNvSpPr>
            <a:spLocks noGrp="1"/>
          </p:cNvSpPr>
          <p:nvPr>
            <p:ph idx="1"/>
          </p:nvPr>
        </p:nvSpPr>
        <p:spPr>
          <a:xfrm>
            <a:off x="4145619" y="1400376"/>
            <a:ext cx="4007781" cy="4873625"/>
          </a:xfrm>
        </p:spPr>
        <p:txBody>
          <a:bodyPr>
            <a:normAutofit/>
          </a:bodyPr>
          <a:lstStyle/>
          <a:p>
            <a:r>
              <a:rPr lang="en-GB" sz="3200" dirty="0"/>
              <a:t>Initial turbulence:</a:t>
            </a:r>
          </a:p>
          <a:p>
            <a:pPr lvl="1">
              <a:buFont typeface="Browallia New" panose="020B0604020202020204" pitchFamily="34" charset="-34"/>
              <a:buChar char="–"/>
            </a:pPr>
            <a:r>
              <a:rPr lang="en-GB" sz="2800" dirty="0"/>
              <a:t>Necessary for a dust explosion to </a:t>
            </a:r>
            <a:r>
              <a:rPr lang="en-GB" sz="2800" dirty="0" smtClean="0"/>
              <a:t>happen</a:t>
            </a:r>
            <a:endParaRPr lang="en-GB" sz="3200" dirty="0" smtClean="0"/>
          </a:p>
          <a:p>
            <a:r>
              <a:rPr lang="en-GB" sz="3200" dirty="0" smtClean="0"/>
              <a:t>Mixing the unburnt reactants</a:t>
            </a:r>
          </a:p>
          <a:p>
            <a:r>
              <a:rPr lang="en-GB" sz="3200" dirty="0" smtClean="0"/>
              <a:t>Stretching the flame</a:t>
            </a:r>
          </a:p>
          <a:p>
            <a:pPr lvl="1">
              <a:buFont typeface="Browallia New" panose="020B0604020202020204" pitchFamily="34" charset="-34"/>
              <a:buChar char="–"/>
            </a:pPr>
            <a:r>
              <a:rPr lang="en-GB" sz="2800" dirty="0" smtClean="0"/>
              <a:t>Increase the flame surface</a:t>
            </a:r>
          </a:p>
          <a:p>
            <a:pPr lvl="1">
              <a:buFont typeface="Browallia New" panose="020B0604020202020204" pitchFamily="34" charset="-34"/>
              <a:buChar char="–"/>
            </a:pPr>
            <a:r>
              <a:rPr lang="en-GB" sz="2800" dirty="0" smtClean="0"/>
              <a:t>Breaking the flame</a:t>
            </a:r>
          </a:p>
          <a:p>
            <a:endParaRPr lang="en-GB" sz="3200" dirty="0"/>
          </a:p>
        </p:txBody>
      </p:sp>
      <p:sp>
        <p:nvSpPr>
          <p:cNvPr id="10" name="Date Placeholder 9"/>
          <p:cNvSpPr>
            <a:spLocks noGrp="1"/>
          </p:cNvSpPr>
          <p:nvPr>
            <p:ph type="dt" sz="half" idx="10"/>
          </p:nvPr>
        </p:nvSpPr>
        <p:spPr>
          <a:ln>
            <a:noFill/>
          </a:ln>
        </p:spPr>
        <p:txBody>
          <a:bodyPr/>
          <a:lstStyle/>
          <a:p>
            <a:r>
              <a:rPr lang="es-CO" smtClean="0"/>
              <a:t>Influences of turbulence and combustion regimes on explosions of gas-dust hydrid mixtures</a:t>
            </a:r>
            <a:endParaRPr lang="en-US"/>
          </a:p>
        </p:txBody>
      </p:sp>
      <p:sp>
        <p:nvSpPr>
          <p:cNvPr id="7" name="Footer Placeholder 6"/>
          <p:cNvSpPr>
            <a:spLocks noGrp="1"/>
          </p:cNvSpPr>
          <p:nvPr>
            <p:ph type="ftr" sz="quarter" idx="11"/>
          </p:nvPr>
        </p:nvSpPr>
        <p:spPr>
          <a:ln>
            <a:noFill/>
          </a:ln>
        </p:spPr>
        <p:txBody>
          <a:bodyPr/>
          <a:lstStyle/>
          <a:p>
            <a:r>
              <a:rPr lang="en-GB" smtClean="0"/>
              <a:t>Nicolas CUERVO </a:t>
            </a:r>
            <a:endParaRPr lang="en-US"/>
          </a:p>
        </p:txBody>
      </p:sp>
      <p:sp>
        <p:nvSpPr>
          <p:cNvPr id="11" name="Slide Number Placeholder 10"/>
          <p:cNvSpPr>
            <a:spLocks noGrp="1"/>
          </p:cNvSpPr>
          <p:nvPr>
            <p:ph type="sldNum" sz="quarter" idx="12"/>
          </p:nvPr>
        </p:nvSpPr>
        <p:spPr>
          <a:ln>
            <a:noFill/>
          </a:ln>
        </p:spPr>
        <p:txBody>
          <a:bodyPr/>
          <a:lstStyle/>
          <a:p>
            <a:fld id="{2B963A44-C0BC-5E4E-8E9A-D3D3AA7ED968}" type="slidenum">
              <a:rPr lang="en-US" smtClean="0"/>
              <a:t>10</a:t>
            </a:fld>
            <a:endParaRPr lang="en-US"/>
          </a:p>
        </p:txBody>
      </p:sp>
      <p:sp>
        <p:nvSpPr>
          <p:cNvPr id="8" name="TextBox 7"/>
          <p:cNvSpPr txBox="1"/>
          <p:nvPr/>
        </p:nvSpPr>
        <p:spPr>
          <a:xfrm>
            <a:off x="-1" y="491204"/>
            <a:ext cx="1828800" cy="461665"/>
          </a:xfrm>
          <a:prstGeom prst="rect">
            <a:avLst/>
          </a:prstGeom>
          <a:noFill/>
          <a:ln>
            <a:noFill/>
          </a:ln>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4" name="Title 1"/>
          <p:cNvSpPr txBox="1">
            <a:spLocks/>
          </p:cNvSpPr>
          <p:nvPr/>
        </p:nvSpPr>
        <p:spPr>
          <a:xfrm>
            <a:off x="2184444" y="-299044"/>
            <a:ext cx="10515600" cy="1325563"/>
          </a:xfrm>
          <a:prstGeom prst="rect">
            <a:avLst/>
          </a:prstGeom>
          <a:ln>
            <a:noFill/>
          </a:ln>
        </p:spPr>
        <p:txBody>
          <a:bodyPr vert="horz" lIns="91440" tIns="45720" rIns="91440" bIns="45720" rtlCol="0" anchor="b">
            <a:noAutofit/>
          </a:bodyPr>
          <a:lstStyle>
            <a:defPPr>
              <a:defRPr lang="en-US"/>
            </a:defPPr>
            <a:lvl1pPr algn="ctr">
              <a:lnSpc>
                <a:spcPct val="90000"/>
              </a:lnSpc>
              <a:spcBef>
                <a:spcPct val="0"/>
              </a:spcBef>
              <a:buNone/>
              <a:defRPr sz="4800" b="1">
                <a:solidFill>
                  <a:schemeClr val="accent5">
                    <a:lumMod val="50000"/>
                  </a:schemeClr>
                </a:solidFill>
                <a:latin typeface="Browallia New" panose="020B0604020202020204" pitchFamily="34" charset="-34"/>
                <a:ea typeface="+mj-ea"/>
                <a:cs typeface="Browallia New" panose="020B0604020202020204" pitchFamily="34" charset="-34"/>
              </a:defRPr>
            </a:lvl1pPr>
          </a:lstStyle>
          <a:p>
            <a:r>
              <a:rPr lang="en-GB" dirty="0"/>
              <a:t>Turbulence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0857" y="1452738"/>
            <a:ext cx="3472543" cy="3518842"/>
          </a:xfrm>
          <a:prstGeom prst="rect">
            <a:avLst/>
          </a:prstGeom>
        </p:spPr>
      </p:pic>
      <p:sp>
        <p:nvSpPr>
          <p:cNvPr id="12" name="Content Placeholder 13"/>
          <p:cNvSpPr>
            <a:spLocks noGrp="1"/>
          </p:cNvSpPr>
          <p:nvPr>
            <p:ph type="body" sz="half" idx="2"/>
          </p:nvPr>
        </p:nvSpPr>
        <p:spPr>
          <a:xfrm>
            <a:off x="420914" y="2301081"/>
            <a:ext cx="2969986" cy="3811588"/>
          </a:xfrm>
        </p:spPr>
        <p:txBody>
          <a:bodyPr/>
          <a:lstStyle/>
          <a:p>
            <a:r>
              <a:rPr lang="en-GB" dirty="0" smtClean="0">
                <a:solidFill>
                  <a:schemeClr val="bg2">
                    <a:lumMod val="25000"/>
                  </a:schemeClr>
                </a:solidFill>
              </a:rPr>
              <a:t>Flame propagation</a:t>
            </a:r>
          </a:p>
          <a:p>
            <a:r>
              <a:rPr lang="en-GB" b="1" dirty="0" smtClean="0"/>
              <a:t>Turbulence </a:t>
            </a:r>
          </a:p>
          <a:p>
            <a:endParaRPr lang="en-GB" dirty="0" smtClean="0"/>
          </a:p>
        </p:txBody>
      </p:sp>
    </p:spTree>
    <p:extLst>
      <p:ext uri="{BB962C8B-B14F-4D97-AF65-F5344CB8AC3E}">
        <p14:creationId xmlns:p14="http://schemas.microsoft.com/office/powerpoint/2010/main" val="254740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3.33333E-6 7.40741E-7 L -0.5319 0.33866 " pathEditMode="relative" rAng="0" ptsTypes="AA">
                                      <p:cBhvr>
                                        <p:cTn id="18" dur="500" fill="hold"/>
                                        <p:tgtEl>
                                          <p:spTgt spid="4"/>
                                        </p:tgtEl>
                                        <p:attrNameLst>
                                          <p:attrName>ppt_x</p:attrName>
                                          <p:attrName>ppt_y</p:attrName>
                                        </p:attrNameLst>
                                      </p:cBhvr>
                                      <p:rCtr x="-26602" y="16921"/>
                                    </p:animMotion>
                                  </p:childTnLst>
                                </p:cTn>
                              </p:par>
                              <p:par>
                                <p:cTn id="19" presetID="53" presetClass="exit" presetSubtype="32" fill="hold" grpId="1" nodeType="withEffect">
                                  <p:stCondLst>
                                    <p:cond delay="0"/>
                                  </p:stCondLst>
                                  <p:childTnLst>
                                    <p:anim calcmode="lin" valueType="num">
                                      <p:cBhvr>
                                        <p:cTn id="20" dur="800"/>
                                        <p:tgtEl>
                                          <p:spTgt spid="4"/>
                                        </p:tgtEl>
                                        <p:attrNameLst>
                                          <p:attrName>ppt_w</p:attrName>
                                        </p:attrNameLst>
                                      </p:cBhvr>
                                      <p:tavLst>
                                        <p:tav tm="0">
                                          <p:val>
                                            <p:strVal val="ppt_w"/>
                                          </p:val>
                                        </p:tav>
                                        <p:tav tm="100000">
                                          <p:val>
                                            <p:fltVal val="0"/>
                                          </p:val>
                                        </p:tav>
                                      </p:tavLst>
                                    </p:anim>
                                    <p:anim calcmode="lin" valueType="num">
                                      <p:cBhvr>
                                        <p:cTn id="21" dur="800"/>
                                        <p:tgtEl>
                                          <p:spTgt spid="4"/>
                                        </p:tgtEl>
                                        <p:attrNameLst>
                                          <p:attrName>ppt_h</p:attrName>
                                        </p:attrNameLst>
                                      </p:cBhvr>
                                      <p:tavLst>
                                        <p:tav tm="0">
                                          <p:val>
                                            <p:strVal val="ppt_h"/>
                                          </p:val>
                                        </p:tav>
                                        <p:tav tm="100000">
                                          <p:val>
                                            <p:fltVal val="0"/>
                                          </p:val>
                                        </p:tav>
                                      </p:tavLst>
                                    </p:anim>
                                    <p:animEffect transition="out" filter="fade">
                                      <p:cBhvr>
                                        <p:cTn id="22" dur="800"/>
                                        <p:tgtEl>
                                          <p:spTgt spid="4"/>
                                        </p:tgtEl>
                                      </p:cBhvr>
                                    </p:animEffect>
                                    <p:set>
                                      <p:cBhvr>
                                        <p:cTn id="23" dur="1" fill="hold">
                                          <p:stCondLst>
                                            <p:cond delay="799"/>
                                          </p:stCondLst>
                                        </p:cTn>
                                        <p:tgtEl>
                                          <p:spTgt spid="4"/>
                                        </p:tgtEl>
                                        <p:attrNameLst>
                                          <p:attrName>style.visibility</p:attrName>
                                        </p:attrNameLst>
                                      </p:cBhvr>
                                      <p:to>
                                        <p:strVal val="hidden"/>
                                      </p:to>
                                    </p:set>
                                  </p:childTnLst>
                                </p:cTn>
                              </p:par>
                              <p:par>
                                <p:cTn id="24" presetID="1" presetClass="entr" presetSubtype="0" fill="hold" nodeType="withEffect">
                                  <p:stCondLst>
                                    <p:cond delay="500"/>
                                  </p:stCondLst>
                                  <p:childTnLst>
                                    <p:set>
                                      <p:cBhvr>
                                        <p:cTn id="25"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Arrow 39"/>
          <p:cNvSpPr/>
          <p:nvPr/>
        </p:nvSpPr>
        <p:spPr>
          <a:xfrm rot="16200000">
            <a:off x="2986283" y="2506786"/>
            <a:ext cx="1772392" cy="892175"/>
          </a:xfrm>
          <a:prstGeom prst="rightArrow">
            <a:avLst>
              <a:gd name="adj1" fmla="val 66014"/>
              <a:gd name="adj2" fmla="val 1028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1">
                  <a:lumMod val="50000"/>
                </a:schemeClr>
              </a:solidFill>
            </a:endParaRPr>
          </a:p>
        </p:txBody>
      </p:sp>
      <p:sp>
        <p:nvSpPr>
          <p:cNvPr id="4" name="Title 1"/>
          <p:cNvSpPr txBox="1">
            <a:spLocks/>
          </p:cNvSpPr>
          <p:nvPr/>
        </p:nvSpPr>
        <p:spPr>
          <a:xfrm>
            <a:off x="2465387" y="-42852"/>
            <a:ext cx="10515600" cy="73768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GB" sz="4800" b="1" dirty="0" smtClean="0">
                <a:solidFill>
                  <a:schemeClr val="accent5">
                    <a:lumMod val="50000"/>
                  </a:schemeClr>
                </a:solidFill>
                <a:latin typeface="Browallia New" panose="020B0604020202020204" pitchFamily="34" charset="-34"/>
                <a:cs typeface="Browallia New" panose="020B0604020202020204" pitchFamily="34" charset="-34"/>
              </a:rPr>
              <a:t>Composition</a:t>
            </a:r>
            <a:endParaRPr lang="en-US" sz="4800" b="1" dirty="0">
              <a:solidFill>
                <a:schemeClr val="accent5">
                  <a:lumMod val="50000"/>
                </a:schemeClr>
              </a:solidFill>
              <a:latin typeface="Browallia New" panose="020B0604020202020204" pitchFamily="34" charset="-34"/>
              <a:cs typeface="Browallia New" panose="020B0604020202020204" pitchFamily="34" charset="-34"/>
            </a:endParaRPr>
          </a:p>
        </p:txBody>
      </p:sp>
      <p:sp>
        <p:nvSpPr>
          <p:cNvPr id="6" name="Footer Placeholder 5"/>
          <p:cNvSpPr>
            <a:spLocks noGrp="1"/>
          </p:cNvSpPr>
          <p:nvPr>
            <p:ph type="ftr" sz="quarter" idx="11"/>
          </p:nvPr>
        </p:nvSpPr>
        <p:spPr/>
        <p:txBody>
          <a:bodyPr/>
          <a:lstStyle/>
          <a:p>
            <a:r>
              <a:rPr lang="en-GB" smtClean="0"/>
              <a:t>Nicolas CUERVO </a:t>
            </a:r>
            <a:endParaRPr lang="en-US"/>
          </a:p>
        </p:txBody>
      </p:sp>
      <p:sp>
        <p:nvSpPr>
          <p:cNvPr id="9" name="Date Placeholder 8"/>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1" name="Slide Number Placeholder 10"/>
          <p:cNvSpPr>
            <a:spLocks noGrp="1"/>
          </p:cNvSpPr>
          <p:nvPr>
            <p:ph type="sldNum" sz="quarter" idx="12"/>
          </p:nvPr>
        </p:nvSpPr>
        <p:spPr/>
        <p:txBody>
          <a:bodyPr/>
          <a:lstStyle/>
          <a:p>
            <a:fld id="{2B963A44-C0BC-5E4E-8E9A-D3D3AA7ED968}" type="slidenum">
              <a:rPr lang="en-US" smtClean="0"/>
              <a:t>11</a:t>
            </a:fld>
            <a:endParaRPr lang="en-US"/>
          </a:p>
        </p:txBody>
      </p:sp>
      <p:sp>
        <p:nvSpPr>
          <p:cNvPr id="24" name="Rectangle 23"/>
          <p:cNvSpPr/>
          <p:nvPr/>
        </p:nvSpPr>
        <p:spPr>
          <a:xfrm>
            <a:off x="7106299" y="3842760"/>
            <a:ext cx="4313745" cy="111942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err="1" smtClean="0">
                <a:solidFill>
                  <a:schemeClr val="tx1"/>
                </a:solidFill>
              </a:rPr>
              <a:t>Dust</a:t>
            </a:r>
            <a:r>
              <a:rPr lang="es-CO" sz="1600" dirty="0" smtClean="0">
                <a:solidFill>
                  <a:schemeClr val="tx1"/>
                </a:solidFill>
              </a:rPr>
              <a:t> </a:t>
            </a:r>
            <a:r>
              <a:rPr lang="es-CO" sz="1600" dirty="0" err="1" smtClean="0">
                <a:solidFill>
                  <a:schemeClr val="tx1"/>
                </a:solidFill>
              </a:rPr>
              <a:t>driven</a:t>
            </a:r>
            <a:endParaRPr lang="es-CO" sz="1600" dirty="0" smtClean="0">
              <a:solidFill>
                <a:schemeClr val="tx1"/>
              </a:solidFill>
            </a:endParaRPr>
          </a:p>
          <a:p>
            <a:pPr algn="ctr"/>
            <a:r>
              <a:rPr lang="es-CO" sz="1600" dirty="0" err="1" smtClean="0">
                <a:solidFill>
                  <a:schemeClr val="tx1"/>
                </a:solidFill>
              </a:rPr>
              <a:t>explosion</a:t>
            </a:r>
            <a:endParaRPr lang="es-CO" sz="1600" dirty="0">
              <a:solidFill>
                <a:schemeClr val="tx1"/>
              </a:solidFill>
            </a:endParaRPr>
          </a:p>
        </p:txBody>
      </p:sp>
      <p:sp>
        <p:nvSpPr>
          <p:cNvPr id="26" name="Rectangle 25"/>
          <p:cNvSpPr/>
          <p:nvPr/>
        </p:nvSpPr>
        <p:spPr>
          <a:xfrm>
            <a:off x="7090016" y="1608050"/>
            <a:ext cx="4330028" cy="224372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solidFill>
                  <a:schemeClr val="tx1"/>
                </a:solidFill>
              </a:rPr>
              <a:t>Dual fuel</a:t>
            </a:r>
          </a:p>
          <a:p>
            <a:pPr algn="ctr"/>
            <a:r>
              <a:rPr lang="es-CO" sz="1600" dirty="0" err="1" smtClean="0">
                <a:solidFill>
                  <a:schemeClr val="tx1"/>
                </a:solidFill>
              </a:rPr>
              <a:t>explosion</a:t>
            </a:r>
            <a:endParaRPr lang="es-CO" sz="1600" dirty="0">
              <a:solidFill>
                <a:schemeClr val="tx1"/>
              </a:solidFill>
            </a:endParaRPr>
          </a:p>
        </p:txBody>
      </p:sp>
      <p:sp>
        <p:nvSpPr>
          <p:cNvPr id="27" name="Rectangle 26"/>
          <p:cNvSpPr/>
          <p:nvPr/>
        </p:nvSpPr>
        <p:spPr>
          <a:xfrm>
            <a:off x="4924275" y="1601702"/>
            <a:ext cx="2182868" cy="225534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dirty="0" smtClean="0">
                <a:solidFill>
                  <a:schemeClr val="tx1"/>
                </a:solidFill>
              </a:rPr>
              <a:t>Gas </a:t>
            </a:r>
            <a:r>
              <a:rPr lang="es-CO" sz="1600" dirty="0" err="1" smtClean="0">
                <a:solidFill>
                  <a:schemeClr val="tx1"/>
                </a:solidFill>
              </a:rPr>
              <a:t>driven</a:t>
            </a:r>
            <a:endParaRPr lang="es-CO" sz="1600" dirty="0" smtClean="0">
              <a:solidFill>
                <a:schemeClr val="tx1"/>
              </a:solidFill>
            </a:endParaRPr>
          </a:p>
          <a:p>
            <a:pPr algn="ctr"/>
            <a:r>
              <a:rPr lang="es-CO" sz="1600" dirty="0" err="1" smtClean="0">
                <a:solidFill>
                  <a:schemeClr val="tx1"/>
                </a:solidFill>
              </a:rPr>
              <a:t>explosion</a:t>
            </a:r>
            <a:endParaRPr lang="es-CO" sz="1600" dirty="0">
              <a:solidFill>
                <a:schemeClr val="tx1"/>
              </a:solidFill>
            </a:endParaRPr>
          </a:p>
        </p:txBody>
      </p:sp>
      <p:sp>
        <p:nvSpPr>
          <p:cNvPr id="29" name="Right Triangle 28"/>
          <p:cNvSpPr/>
          <p:nvPr/>
        </p:nvSpPr>
        <p:spPr>
          <a:xfrm rot="10800000" flipH="1" flipV="1">
            <a:off x="4930626" y="3842760"/>
            <a:ext cx="2176178" cy="1095520"/>
          </a:xfrm>
          <a:custGeom>
            <a:avLst/>
            <a:gdLst>
              <a:gd name="connsiteX0" fmla="*/ 0 w 3797002"/>
              <a:gd name="connsiteY0" fmla="*/ 1112088 h 1112088"/>
              <a:gd name="connsiteX1" fmla="*/ 0 w 3797002"/>
              <a:gd name="connsiteY1" fmla="*/ 0 h 1112088"/>
              <a:gd name="connsiteX2" fmla="*/ 3797002 w 3797002"/>
              <a:gd name="connsiteY2" fmla="*/ 1112088 h 1112088"/>
              <a:gd name="connsiteX3" fmla="*/ 0 w 3797002"/>
              <a:gd name="connsiteY3" fmla="*/ 1112088 h 1112088"/>
              <a:gd name="connsiteX0" fmla="*/ 0 w 3797002"/>
              <a:gd name="connsiteY0" fmla="*/ 1137488 h 1137488"/>
              <a:gd name="connsiteX1" fmla="*/ 2311400 w 3797002"/>
              <a:gd name="connsiteY1" fmla="*/ 0 h 1137488"/>
              <a:gd name="connsiteX2" fmla="*/ 3797002 w 3797002"/>
              <a:gd name="connsiteY2" fmla="*/ 1137488 h 1137488"/>
              <a:gd name="connsiteX3" fmla="*/ 0 w 3797002"/>
              <a:gd name="connsiteY3" fmla="*/ 1137488 h 1137488"/>
              <a:gd name="connsiteX0" fmla="*/ 0 w 3860502"/>
              <a:gd name="connsiteY0" fmla="*/ 19888 h 1137488"/>
              <a:gd name="connsiteX1" fmla="*/ 2374900 w 3860502"/>
              <a:gd name="connsiteY1" fmla="*/ 0 h 1137488"/>
              <a:gd name="connsiteX2" fmla="*/ 3860502 w 3860502"/>
              <a:gd name="connsiteY2" fmla="*/ 1137488 h 1137488"/>
              <a:gd name="connsiteX3" fmla="*/ 0 w 3860502"/>
              <a:gd name="connsiteY3" fmla="*/ 19888 h 1137488"/>
              <a:gd name="connsiteX0" fmla="*/ 0 w 2387302"/>
              <a:gd name="connsiteY0" fmla="*/ 19888 h 1239088"/>
              <a:gd name="connsiteX1" fmla="*/ 2374900 w 2387302"/>
              <a:gd name="connsiteY1" fmla="*/ 0 h 1239088"/>
              <a:gd name="connsiteX2" fmla="*/ 2387302 w 2387302"/>
              <a:gd name="connsiteY2" fmla="*/ 1239088 h 1239088"/>
              <a:gd name="connsiteX3" fmla="*/ 0 w 2387302"/>
              <a:gd name="connsiteY3" fmla="*/ 19888 h 1239088"/>
              <a:gd name="connsiteX0" fmla="*/ 0 w 2434927"/>
              <a:gd name="connsiteY0" fmla="*/ 19888 h 1260520"/>
              <a:gd name="connsiteX1" fmla="*/ 2374900 w 2434927"/>
              <a:gd name="connsiteY1" fmla="*/ 0 h 1260520"/>
              <a:gd name="connsiteX2" fmla="*/ 2434927 w 2434927"/>
              <a:gd name="connsiteY2" fmla="*/ 1260520 h 1260520"/>
              <a:gd name="connsiteX3" fmla="*/ 0 w 2434927"/>
              <a:gd name="connsiteY3" fmla="*/ 19888 h 1260520"/>
              <a:gd name="connsiteX0" fmla="*/ 0 w 2434927"/>
              <a:gd name="connsiteY0" fmla="*/ 0 h 1240632"/>
              <a:gd name="connsiteX1" fmla="*/ 2434431 w 2434927"/>
              <a:gd name="connsiteY1" fmla="*/ 11068 h 1240632"/>
              <a:gd name="connsiteX2" fmla="*/ 2434927 w 2434927"/>
              <a:gd name="connsiteY2" fmla="*/ 1240632 h 1240632"/>
              <a:gd name="connsiteX3" fmla="*/ 0 w 2434927"/>
              <a:gd name="connsiteY3" fmla="*/ 0 h 1240632"/>
              <a:gd name="connsiteX0" fmla="*/ 0 w 2375396"/>
              <a:gd name="connsiteY0" fmla="*/ 0 h 1245394"/>
              <a:gd name="connsiteX1" fmla="*/ 2374900 w 2375396"/>
              <a:gd name="connsiteY1" fmla="*/ 15830 h 1245394"/>
              <a:gd name="connsiteX2" fmla="*/ 2375396 w 2375396"/>
              <a:gd name="connsiteY2" fmla="*/ 1245394 h 1245394"/>
              <a:gd name="connsiteX3" fmla="*/ 0 w 2375396"/>
              <a:gd name="connsiteY3" fmla="*/ 0 h 1245394"/>
              <a:gd name="connsiteX0" fmla="*/ 0 w 2375396"/>
              <a:gd name="connsiteY0" fmla="*/ 0 h 1245394"/>
              <a:gd name="connsiteX1" fmla="*/ 2370144 w 2375396"/>
              <a:gd name="connsiteY1" fmla="*/ 11070 h 1245394"/>
              <a:gd name="connsiteX2" fmla="*/ 2375396 w 2375396"/>
              <a:gd name="connsiteY2" fmla="*/ 1245394 h 1245394"/>
              <a:gd name="connsiteX3" fmla="*/ 0 w 2375396"/>
              <a:gd name="connsiteY3" fmla="*/ 0 h 1245394"/>
              <a:gd name="connsiteX0" fmla="*/ 0 w 2420567"/>
              <a:gd name="connsiteY0" fmla="*/ 0 h 1202558"/>
              <a:gd name="connsiteX1" fmla="*/ 2370144 w 2420567"/>
              <a:gd name="connsiteY1" fmla="*/ 11070 h 1202558"/>
              <a:gd name="connsiteX2" fmla="*/ 2420567 w 2420567"/>
              <a:gd name="connsiteY2" fmla="*/ 1202558 h 1202558"/>
              <a:gd name="connsiteX3" fmla="*/ 0 w 2420567"/>
              <a:gd name="connsiteY3" fmla="*/ 0 h 1202558"/>
              <a:gd name="connsiteX0" fmla="*/ 0 w 2420567"/>
              <a:gd name="connsiteY0" fmla="*/ 24626 h 1227184"/>
              <a:gd name="connsiteX1" fmla="*/ 2415315 w 2420567"/>
              <a:gd name="connsiteY1" fmla="*/ 0 h 1227184"/>
              <a:gd name="connsiteX2" fmla="*/ 2420567 w 2420567"/>
              <a:gd name="connsiteY2" fmla="*/ 1227184 h 1227184"/>
              <a:gd name="connsiteX3" fmla="*/ 0 w 2420567"/>
              <a:gd name="connsiteY3" fmla="*/ 24626 h 1227184"/>
              <a:gd name="connsiteX0" fmla="*/ 0 w 2365885"/>
              <a:gd name="connsiteY0" fmla="*/ 829 h 1227184"/>
              <a:gd name="connsiteX1" fmla="*/ 2360633 w 2365885"/>
              <a:gd name="connsiteY1" fmla="*/ 0 h 1227184"/>
              <a:gd name="connsiteX2" fmla="*/ 2365885 w 2365885"/>
              <a:gd name="connsiteY2" fmla="*/ 1227184 h 1227184"/>
              <a:gd name="connsiteX3" fmla="*/ 0 w 2365885"/>
              <a:gd name="connsiteY3" fmla="*/ 829 h 1227184"/>
            </a:gdLst>
            <a:ahLst/>
            <a:cxnLst>
              <a:cxn ang="0">
                <a:pos x="connsiteX0" y="connsiteY0"/>
              </a:cxn>
              <a:cxn ang="0">
                <a:pos x="connsiteX1" y="connsiteY1"/>
              </a:cxn>
              <a:cxn ang="0">
                <a:pos x="connsiteX2" y="connsiteY2"/>
              </a:cxn>
              <a:cxn ang="0">
                <a:pos x="connsiteX3" y="connsiteY3"/>
              </a:cxn>
            </a:cxnLst>
            <a:rect l="l" t="t" r="r" b="b"/>
            <a:pathLst>
              <a:path w="2365885" h="1227184">
                <a:moveTo>
                  <a:pt x="0" y="829"/>
                </a:moveTo>
                <a:lnTo>
                  <a:pt x="2360633" y="0"/>
                </a:lnTo>
                <a:cubicBezTo>
                  <a:pt x="2360798" y="409855"/>
                  <a:pt x="2365720" y="817329"/>
                  <a:pt x="2365885" y="1227184"/>
                </a:cubicBezTo>
                <a:lnTo>
                  <a:pt x="0" y="829"/>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endParaRPr lang="es-CO" dirty="0" smtClean="0"/>
          </a:p>
          <a:p>
            <a:pPr algn="r"/>
            <a:r>
              <a:rPr lang="es-CO" sz="1600" dirty="0" err="1" smtClean="0">
                <a:solidFill>
                  <a:schemeClr val="tx1"/>
                </a:solidFill>
              </a:rPr>
              <a:t>Synergic</a:t>
            </a:r>
            <a:endParaRPr lang="es-CO" sz="1600" dirty="0">
              <a:solidFill>
                <a:schemeClr val="tx1"/>
              </a:solidFill>
            </a:endParaRPr>
          </a:p>
        </p:txBody>
      </p:sp>
      <mc:AlternateContent xmlns:mc="http://schemas.openxmlformats.org/markup-compatibility/2006" xmlns:a14="http://schemas.microsoft.com/office/drawing/2010/main">
        <mc:Choice Requires="a14">
          <p:sp>
            <p:nvSpPr>
              <p:cNvPr id="3" name="TextBox 2"/>
              <p:cNvSpPr txBox="1"/>
              <p:nvPr/>
            </p:nvSpPr>
            <p:spPr>
              <a:xfrm>
                <a:off x="8165232" y="4999435"/>
                <a:ext cx="727314"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n-GB" sz="2400" i="1">
                              <a:latin typeface="Cambria Math" panose="02040503050406030204" pitchFamily="18" charset="0"/>
                            </a:rPr>
                            <m:t>𝐶</m:t>
                          </m:r>
                        </m:e>
                        <m:sub>
                          <m:r>
                            <m:rPr>
                              <m:sty m:val="p"/>
                            </m:rPr>
                            <a:rPr lang="en-GB" sz="2400">
                              <a:latin typeface="Cambria Math" panose="02040503050406030204" pitchFamily="18" charset="0"/>
                            </a:rPr>
                            <m:t>dust</m:t>
                          </m:r>
                        </m:sub>
                      </m:sSub>
                    </m:oMath>
                  </m:oMathPara>
                </a14:m>
                <a:endParaRPr lang="es-CO"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165232" y="4999435"/>
                <a:ext cx="727314" cy="369332"/>
              </a:xfrm>
              <a:prstGeom prst="rect">
                <a:avLst/>
              </a:prstGeom>
              <a:blipFill rotWithShape="0">
                <a:blip r:embed="rId3"/>
                <a:stretch>
                  <a:fillRect l="-9167" r="-4167" b="-16393"/>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12158" y="2794865"/>
                <a:ext cx="585225" cy="4042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CO" sz="2400" i="1">
                              <a:latin typeface="Cambria Math" panose="02040503050406030204" pitchFamily="18" charset="0"/>
                            </a:rPr>
                          </m:ctrlPr>
                        </m:sSubPr>
                        <m:e>
                          <m:r>
                            <a:rPr lang="en-GB" sz="2400" i="1">
                              <a:latin typeface="Cambria Math" panose="02040503050406030204" pitchFamily="18" charset="0"/>
                            </a:rPr>
                            <m:t>𝑦</m:t>
                          </m:r>
                        </m:e>
                        <m:sub>
                          <m:r>
                            <m:rPr>
                              <m:sty m:val="p"/>
                            </m:rPr>
                            <a:rPr lang="en-GB" sz="2400">
                              <a:latin typeface="Cambria Math" panose="02040503050406030204" pitchFamily="18" charset="0"/>
                            </a:rPr>
                            <m:t>gas</m:t>
                          </m:r>
                        </m:sub>
                      </m:sSub>
                    </m:oMath>
                  </m:oMathPara>
                </a14:m>
                <a:endParaRPr lang="es-CO" sz="2400" dirty="0">
                  <a:solidFill>
                    <a:schemeClr val="tx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312158" y="2794865"/>
                <a:ext cx="585225" cy="404213"/>
              </a:xfrm>
              <a:prstGeom prst="rect">
                <a:avLst/>
              </a:prstGeom>
              <a:blipFill rotWithShape="0">
                <a:blip r:embed="rId4"/>
                <a:stretch>
                  <a:fillRect l="-12500" r="-7292" b="-19403"/>
                </a:stretch>
              </a:blipFill>
            </p:spPr>
            <p:txBody>
              <a:bodyPr/>
              <a:lstStyle/>
              <a:p>
                <a:r>
                  <a:rPr lang="es-CO">
                    <a:noFill/>
                  </a:rPr>
                  <a:t> </a:t>
                </a:r>
              </a:p>
            </p:txBody>
          </p:sp>
        </mc:Fallback>
      </mc:AlternateContent>
      <p:sp>
        <p:nvSpPr>
          <p:cNvPr id="5" name="Rectangle 4"/>
          <p:cNvSpPr/>
          <p:nvPr/>
        </p:nvSpPr>
        <p:spPr>
          <a:xfrm>
            <a:off x="4910421" y="1598069"/>
            <a:ext cx="6509623" cy="3376302"/>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noFill/>
            </a:endParaRPr>
          </a:p>
        </p:txBody>
      </p:sp>
      <p:cxnSp>
        <p:nvCxnSpPr>
          <p:cNvPr id="10" name="Straight Connector 9"/>
          <p:cNvCxnSpPr/>
          <p:nvPr/>
        </p:nvCxnSpPr>
        <p:spPr>
          <a:xfrm flipH="1" flipV="1">
            <a:off x="7096678" y="1602929"/>
            <a:ext cx="9621" cy="335925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910421" y="3854944"/>
            <a:ext cx="6509623"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Flowchart: Delay 17"/>
          <p:cNvSpPr/>
          <p:nvPr/>
        </p:nvSpPr>
        <p:spPr>
          <a:xfrm>
            <a:off x="4975945" y="3877168"/>
            <a:ext cx="2075825" cy="1052135"/>
          </a:xfrm>
          <a:custGeom>
            <a:avLst/>
            <a:gdLst>
              <a:gd name="connsiteX0" fmla="*/ 0 w 885372"/>
              <a:gd name="connsiteY0" fmla="*/ 0 h 1019741"/>
              <a:gd name="connsiteX1" fmla="*/ 442686 w 885372"/>
              <a:gd name="connsiteY1" fmla="*/ 0 h 1019741"/>
              <a:gd name="connsiteX2" fmla="*/ 885372 w 885372"/>
              <a:gd name="connsiteY2" fmla="*/ 509871 h 1019741"/>
              <a:gd name="connsiteX3" fmla="*/ 442686 w 885372"/>
              <a:gd name="connsiteY3" fmla="*/ 1019742 h 1019741"/>
              <a:gd name="connsiteX4" fmla="*/ 0 w 885372"/>
              <a:gd name="connsiteY4" fmla="*/ 1019741 h 1019741"/>
              <a:gd name="connsiteX5" fmla="*/ 0 w 885372"/>
              <a:gd name="connsiteY5" fmla="*/ 0 h 1019741"/>
              <a:gd name="connsiteX0" fmla="*/ 0 w 885372"/>
              <a:gd name="connsiteY0" fmla="*/ 1019741 h 1019742"/>
              <a:gd name="connsiteX1" fmla="*/ 442686 w 885372"/>
              <a:gd name="connsiteY1" fmla="*/ 0 h 1019742"/>
              <a:gd name="connsiteX2" fmla="*/ 885372 w 885372"/>
              <a:gd name="connsiteY2" fmla="*/ 509871 h 1019742"/>
              <a:gd name="connsiteX3" fmla="*/ 442686 w 885372"/>
              <a:gd name="connsiteY3" fmla="*/ 1019742 h 1019742"/>
              <a:gd name="connsiteX4" fmla="*/ 0 w 885372"/>
              <a:gd name="connsiteY4" fmla="*/ 1019741 h 1019742"/>
              <a:gd name="connsiteX0" fmla="*/ 0 w 442686"/>
              <a:gd name="connsiteY0" fmla="*/ 1019742 h 1019742"/>
              <a:gd name="connsiteX1" fmla="*/ 0 w 442686"/>
              <a:gd name="connsiteY1" fmla="*/ 0 h 1019742"/>
              <a:gd name="connsiteX2" fmla="*/ 442686 w 442686"/>
              <a:gd name="connsiteY2" fmla="*/ 509871 h 1019742"/>
              <a:gd name="connsiteX3" fmla="*/ 0 w 442686"/>
              <a:gd name="connsiteY3" fmla="*/ 1019742 h 1019742"/>
              <a:gd name="connsiteX0" fmla="*/ 0 w 442686"/>
              <a:gd name="connsiteY0" fmla="*/ 1019742 h 1019742"/>
              <a:gd name="connsiteX1" fmla="*/ 0 w 442686"/>
              <a:gd name="connsiteY1" fmla="*/ 0 h 1019742"/>
              <a:gd name="connsiteX2" fmla="*/ 442686 w 442686"/>
              <a:gd name="connsiteY2" fmla="*/ 509871 h 1019742"/>
              <a:gd name="connsiteX3" fmla="*/ 0 w 442686"/>
              <a:gd name="connsiteY3" fmla="*/ 1019742 h 1019742"/>
              <a:gd name="connsiteX0" fmla="*/ 0 w 452477"/>
              <a:gd name="connsiteY0" fmla="*/ 1542257 h 1542257"/>
              <a:gd name="connsiteX1" fmla="*/ 232228 w 452477"/>
              <a:gd name="connsiteY1" fmla="*/ 0 h 1542257"/>
              <a:gd name="connsiteX2" fmla="*/ 442686 w 452477"/>
              <a:gd name="connsiteY2" fmla="*/ 1032386 h 1542257"/>
              <a:gd name="connsiteX3" fmla="*/ 0 w 452477"/>
              <a:gd name="connsiteY3" fmla="*/ 1542257 h 1542257"/>
              <a:gd name="connsiteX0" fmla="*/ 0 w 668445"/>
              <a:gd name="connsiteY0" fmla="*/ 1774486 h 1774486"/>
              <a:gd name="connsiteX1" fmla="*/ 435428 w 668445"/>
              <a:gd name="connsiteY1" fmla="*/ 0 h 1774486"/>
              <a:gd name="connsiteX2" fmla="*/ 645886 w 668445"/>
              <a:gd name="connsiteY2" fmla="*/ 1032386 h 1774486"/>
              <a:gd name="connsiteX3" fmla="*/ 0 w 668445"/>
              <a:gd name="connsiteY3" fmla="*/ 1774486 h 1774486"/>
              <a:gd name="connsiteX0" fmla="*/ 0 w 3217207"/>
              <a:gd name="connsiteY0" fmla="*/ 1556771 h 1556771"/>
              <a:gd name="connsiteX1" fmla="*/ 3207657 w 3217207"/>
              <a:gd name="connsiteY1" fmla="*/ 0 h 1556771"/>
              <a:gd name="connsiteX2" fmla="*/ 645886 w 3217207"/>
              <a:gd name="connsiteY2" fmla="*/ 814671 h 1556771"/>
              <a:gd name="connsiteX3" fmla="*/ 0 w 3217207"/>
              <a:gd name="connsiteY3" fmla="*/ 1556771 h 1556771"/>
              <a:gd name="connsiteX0" fmla="*/ 377252 w 2664955"/>
              <a:gd name="connsiteY0" fmla="*/ 0 h 1908509"/>
              <a:gd name="connsiteX1" fmla="*/ 2655994 w 2664955"/>
              <a:gd name="connsiteY1" fmla="*/ 1070315 h 1908509"/>
              <a:gd name="connsiteX2" fmla="*/ 94223 w 2664955"/>
              <a:gd name="connsiteY2" fmla="*/ 1884986 h 1908509"/>
              <a:gd name="connsiteX3" fmla="*/ 377252 w 2664955"/>
              <a:gd name="connsiteY3" fmla="*/ 0 h 1908509"/>
              <a:gd name="connsiteX0" fmla="*/ 362799 w 2650502"/>
              <a:gd name="connsiteY0" fmla="*/ 0 h 1908509"/>
              <a:gd name="connsiteX1" fmla="*/ 2641541 w 2650502"/>
              <a:gd name="connsiteY1" fmla="*/ 1070315 h 1908509"/>
              <a:gd name="connsiteX2" fmla="*/ 79770 w 2650502"/>
              <a:gd name="connsiteY2" fmla="*/ 1884986 h 1908509"/>
              <a:gd name="connsiteX3" fmla="*/ 362799 w 2650502"/>
              <a:gd name="connsiteY3" fmla="*/ 0 h 1908509"/>
              <a:gd name="connsiteX0" fmla="*/ 0 w 2296969"/>
              <a:gd name="connsiteY0" fmla="*/ 0 h 1090877"/>
              <a:gd name="connsiteX1" fmla="*/ 2278742 w 2296969"/>
              <a:gd name="connsiteY1" fmla="*/ 1070315 h 1090877"/>
              <a:gd name="connsiteX2" fmla="*/ 979714 w 2296969"/>
              <a:gd name="connsiteY2" fmla="*/ 694815 h 1090877"/>
              <a:gd name="connsiteX3" fmla="*/ 0 w 2296969"/>
              <a:gd name="connsiteY3" fmla="*/ 0 h 1090877"/>
              <a:gd name="connsiteX0" fmla="*/ 0 w 2282637"/>
              <a:gd name="connsiteY0" fmla="*/ 0 h 1132642"/>
              <a:gd name="connsiteX1" fmla="*/ 2264227 w 2282637"/>
              <a:gd name="connsiteY1" fmla="*/ 1113858 h 1132642"/>
              <a:gd name="connsiteX2" fmla="*/ 979714 w 2282637"/>
              <a:gd name="connsiteY2" fmla="*/ 694815 h 1132642"/>
              <a:gd name="connsiteX3" fmla="*/ 0 w 2282637"/>
              <a:gd name="connsiteY3" fmla="*/ 0 h 1132642"/>
              <a:gd name="connsiteX0" fmla="*/ 0 w 2264227"/>
              <a:gd name="connsiteY0" fmla="*/ 0 h 1113858"/>
              <a:gd name="connsiteX1" fmla="*/ 2264227 w 2264227"/>
              <a:gd name="connsiteY1" fmla="*/ 1113858 h 1113858"/>
              <a:gd name="connsiteX2" fmla="*/ 979714 w 2264227"/>
              <a:gd name="connsiteY2" fmla="*/ 694815 h 1113858"/>
              <a:gd name="connsiteX3" fmla="*/ 0 w 2264227"/>
              <a:gd name="connsiteY3" fmla="*/ 0 h 1113858"/>
              <a:gd name="connsiteX0" fmla="*/ 0 w 2264227"/>
              <a:gd name="connsiteY0" fmla="*/ 0 h 1113858"/>
              <a:gd name="connsiteX1" fmla="*/ 2264227 w 2264227"/>
              <a:gd name="connsiteY1" fmla="*/ 1113858 h 1113858"/>
              <a:gd name="connsiteX2" fmla="*/ 1052286 w 2264227"/>
              <a:gd name="connsiteY2" fmla="*/ 738358 h 1113858"/>
              <a:gd name="connsiteX3" fmla="*/ 0 w 2264227"/>
              <a:gd name="connsiteY3" fmla="*/ 0 h 1113858"/>
              <a:gd name="connsiteX0" fmla="*/ 0 w 2144805"/>
              <a:gd name="connsiteY0" fmla="*/ 0 h 1070321"/>
              <a:gd name="connsiteX1" fmla="*/ 2144805 w 2144805"/>
              <a:gd name="connsiteY1" fmla="*/ 1070321 h 1070321"/>
              <a:gd name="connsiteX2" fmla="*/ 1052286 w 2144805"/>
              <a:gd name="connsiteY2" fmla="*/ 738358 h 1070321"/>
              <a:gd name="connsiteX3" fmla="*/ 0 w 2144805"/>
              <a:gd name="connsiteY3" fmla="*/ 0 h 1070321"/>
              <a:gd name="connsiteX0" fmla="*/ 0 w 2192077"/>
              <a:gd name="connsiteY0" fmla="*/ 0 h 1092090"/>
              <a:gd name="connsiteX1" fmla="*/ 2192077 w 2192077"/>
              <a:gd name="connsiteY1" fmla="*/ 1092090 h 1092090"/>
              <a:gd name="connsiteX2" fmla="*/ 1052286 w 2192077"/>
              <a:gd name="connsiteY2" fmla="*/ 738358 h 1092090"/>
              <a:gd name="connsiteX3" fmla="*/ 0 w 2192077"/>
              <a:gd name="connsiteY3" fmla="*/ 0 h 1092090"/>
              <a:gd name="connsiteX0" fmla="*/ 0 w 2202029"/>
              <a:gd name="connsiteY0" fmla="*/ 0 h 1084833"/>
              <a:gd name="connsiteX1" fmla="*/ 2202029 w 2202029"/>
              <a:gd name="connsiteY1" fmla="*/ 1084833 h 1084833"/>
              <a:gd name="connsiteX2" fmla="*/ 1052286 w 2202029"/>
              <a:gd name="connsiteY2" fmla="*/ 738358 h 1084833"/>
              <a:gd name="connsiteX3" fmla="*/ 0 w 2202029"/>
              <a:gd name="connsiteY3" fmla="*/ 0 h 1084833"/>
              <a:gd name="connsiteX0" fmla="*/ 0 w 2172173"/>
              <a:gd name="connsiteY0" fmla="*/ 0 h 1059033"/>
              <a:gd name="connsiteX1" fmla="*/ 2172173 w 2172173"/>
              <a:gd name="connsiteY1" fmla="*/ 1059033 h 1059033"/>
              <a:gd name="connsiteX2" fmla="*/ 1022430 w 2172173"/>
              <a:gd name="connsiteY2" fmla="*/ 712558 h 1059033"/>
              <a:gd name="connsiteX3" fmla="*/ 0 w 2172173"/>
              <a:gd name="connsiteY3" fmla="*/ 0 h 1059033"/>
              <a:gd name="connsiteX0" fmla="*/ 0 w 2185442"/>
              <a:gd name="connsiteY0" fmla="*/ 0 h 1062258"/>
              <a:gd name="connsiteX1" fmla="*/ 2185442 w 2185442"/>
              <a:gd name="connsiteY1" fmla="*/ 1062258 h 1062258"/>
              <a:gd name="connsiteX2" fmla="*/ 1035699 w 2185442"/>
              <a:gd name="connsiteY2" fmla="*/ 715783 h 1062258"/>
              <a:gd name="connsiteX3" fmla="*/ 0 w 2185442"/>
              <a:gd name="connsiteY3" fmla="*/ 0 h 1062258"/>
              <a:gd name="connsiteX0" fmla="*/ 0 w 2168856"/>
              <a:gd name="connsiteY0" fmla="*/ 0 h 1068708"/>
              <a:gd name="connsiteX1" fmla="*/ 2168856 w 2168856"/>
              <a:gd name="connsiteY1" fmla="*/ 1068708 h 1068708"/>
              <a:gd name="connsiteX2" fmla="*/ 1019113 w 2168856"/>
              <a:gd name="connsiteY2" fmla="*/ 722233 h 1068708"/>
              <a:gd name="connsiteX3" fmla="*/ 0 w 2168856"/>
              <a:gd name="connsiteY3" fmla="*/ 0 h 1068708"/>
            </a:gdLst>
            <a:ahLst/>
            <a:cxnLst>
              <a:cxn ang="0">
                <a:pos x="connsiteX0" y="connsiteY0"/>
              </a:cxn>
              <a:cxn ang="0">
                <a:pos x="connsiteX1" y="connsiteY1"/>
              </a:cxn>
              <a:cxn ang="0">
                <a:pos x="connsiteX2" y="connsiteY2"/>
              </a:cxn>
              <a:cxn ang="0">
                <a:pos x="connsiteX3" y="connsiteY3"/>
              </a:cxn>
            </a:cxnLst>
            <a:rect l="l" t="t" r="r" b="b"/>
            <a:pathLst>
              <a:path w="2168856" h="1068708">
                <a:moveTo>
                  <a:pt x="0" y="0"/>
                </a:moveTo>
                <a:lnTo>
                  <a:pt x="2168856" y="1068708"/>
                </a:lnTo>
                <a:cubicBezTo>
                  <a:pt x="1527973" y="894537"/>
                  <a:pt x="1380589" y="900351"/>
                  <a:pt x="1019113" y="722233"/>
                </a:cubicBezTo>
                <a:cubicBezTo>
                  <a:pt x="657637" y="544115"/>
                  <a:pt x="462203" y="464457"/>
                  <a:pt x="0" y="0"/>
                </a:cubicBezTo>
                <a:close/>
              </a:path>
            </a:pathLst>
          </a:cu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19" name="TextBox 18"/>
              <p:cNvSpPr txBox="1"/>
              <p:nvPr/>
            </p:nvSpPr>
            <p:spPr>
              <a:xfrm>
                <a:off x="6616655" y="5836850"/>
                <a:ext cx="50334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MEC</m:t>
                      </m:r>
                    </m:oMath>
                  </m:oMathPara>
                </a14:m>
                <a:endParaRPr lang="es-CO" dirty="0"/>
              </a:p>
            </p:txBody>
          </p:sp>
        </mc:Choice>
        <mc:Fallback xmlns="">
          <p:sp>
            <p:nvSpPr>
              <p:cNvPr id="19" name="TextBox 18"/>
              <p:cNvSpPr txBox="1">
                <a:spLocks noRot="1" noChangeAspect="1" noMove="1" noResize="1" noEditPoints="1" noAdjustHandles="1" noChangeArrowheads="1" noChangeShapeType="1" noTextEdit="1"/>
              </p:cNvSpPr>
              <p:nvPr/>
            </p:nvSpPr>
            <p:spPr>
              <a:xfrm>
                <a:off x="6616655" y="5836850"/>
                <a:ext cx="503343" cy="276999"/>
              </a:xfrm>
              <a:prstGeom prst="rect">
                <a:avLst/>
              </a:prstGeom>
              <a:blipFill rotWithShape="0">
                <a:blip r:embed="rId5"/>
                <a:stretch>
                  <a:fillRect l="-9639" r="-12048" b="-6522"/>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600452" y="3865595"/>
                <a:ext cx="4328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b="0" i="0" smtClean="0">
                          <a:latin typeface="Cambria Math" panose="02040503050406030204" pitchFamily="18" charset="0"/>
                        </a:rPr>
                        <m:t>LEL</m:t>
                      </m:r>
                    </m:oMath>
                  </m:oMathPara>
                </a14:m>
                <a:endParaRPr lang="es-CO" dirty="0"/>
              </a:p>
            </p:txBody>
          </p:sp>
        </mc:Choice>
        <mc:Fallback xmlns="">
          <p:sp>
            <p:nvSpPr>
              <p:cNvPr id="25" name="TextBox 24"/>
              <p:cNvSpPr txBox="1">
                <a:spLocks noRot="1" noChangeAspect="1" noMove="1" noResize="1" noEditPoints="1" noAdjustHandles="1" noChangeArrowheads="1" noChangeShapeType="1" noTextEdit="1"/>
              </p:cNvSpPr>
              <p:nvPr/>
            </p:nvSpPr>
            <p:spPr>
              <a:xfrm>
                <a:off x="3600452" y="3865595"/>
                <a:ext cx="432811" cy="276999"/>
              </a:xfrm>
              <a:prstGeom prst="rect">
                <a:avLst/>
              </a:prstGeom>
              <a:blipFill rotWithShape="0">
                <a:blip r:embed="rId6"/>
                <a:stretch>
                  <a:fillRect l="-12676" r="-12676" b="-6522"/>
                </a:stretch>
              </a:blipFill>
            </p:spPr>
            <p:txBody>
              <a:bodyPr/>
              <a:lstStyle/>
              <a:p>
                <a:r>
                  <a:rPr lang="es-CO">
                    <a:noFill/>
                  </a:rPr>
                  <a:t> </a:t>
                </a:r>
              </a:p>
            </p:txBody>
          </p:sp>
        </mc:Fallback>
      </mc:AlternateContent>
      <p:sp>
        <p:nvSpPr>
          <p:cNvPr id="28" name="Content Placeholder 13"/>
          <p:cNvSpPr>
            <a:spLocks noGrp="1"/>
          </p:cNvSpPr>
          <p:nvPr>
            <p:ph type="body" sz="half" idx="2"/>
          </p:nvPr>
        </p:nvSpPr>
        <p:spPr>
          <a:xfrm>
            <a:off x="420914" y="2301081"/>
            <a:ext cx="2969986" cy="3811588"/>
          </a:xfrm>
        </p:spPr>
        <p:txBody>
          <a:bodyPr/>
          <a:lstStyle/>
          <a:p>
            <a:r>
              <a:rPr lang="en-GB" dirty="0" smtClean="0">
                <a:solidFill>
                  <a:schemeClr val="bg2">
                    <a:lumMod val="25000"/>
                  </a:schemeClr>
                </a:solidFill>
              </a:rPr>
              <a:t>Flame propagation</a:t>
            </a:r>
          </a:p>
          <a:p>
            <a:r>
              <a:rPr lang="en-GB" dirty="0" smtClean="0">
                <a:solidFill>
                  <a:schemeClr val="bg2">
                    <a:lumMod val="25000"/>
                  </a:schemeClr>
                </a:solidFill>
              </a:rPr>
              <a:t>Turbulence </a:t>
            </a:r>
          </a:p>
          <a:p>
            <a:r>
              <a:rPr lang="en-GB" b="1" dirty="0" smtClean="0"/>
              <a:t>Composition</a:t>
            </a:r>
          </a:p>
          <a:p>
            <a:endParaRPr lang="en-GB" dirty="0" smtClean="0"/>
          </a:p>
        </p:txBody>
      </p:sp>
      <p:sp>
        <p:nvSpPr>
          <p:cNvPr id="30" name="Title 1"/>
          <p:cNvSpPr>
            <a:spLocks noGrp="1"/>
          </p:cNvSpPr>
          <p:nvPr>
            <p:ph type="title"/>
          </p:nvPr>
        </p:nvSpPr>
        <p:spPr>
          <a:xfrm>
            <a:off x="1" y="1543049"/>
            <a:ext cx="3390900" cy="758031"/>
          </a:xfrm>
        </p:spPr>
        <p:txBody>
          <a:bodyPr/>
          <a:lstStyle/>
          <a:p>
            <a:pPr algn="ctr"/>
            <a:r>
              <a:rPr lang="en-GB" dirty="0" smtClean="0"/>
              <a:t>Subjects of study: </a:t>
            </a:r>
            <a:endParaRPr lang="en-US" dirty="0"/>
          </a:p>
        </p:txBody>
      </p:sp>
      <p:sp>
        <p:nvSpPr>
          <p:cNvPr id="31" name="TextBox 30"/>
          <p:cNvSpPr txBox="1"/>
          <p:nvPr/>
        </p:nvSpPr>
        <p:spPr>
          <a:xfrm>
            <a:off x="-1" y="491204"/>
            <a:ext cx="1828800" cy="461665"/>
          </a:xfrm>
          <a:prstGeom prst="rect">
            <a:avLst/>
          </a:prstGeom>
          <a:noFill/>
          <a:ln>
            <a:noFill/>
          </a:ln>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32" name="Title 1"/>
          <p:cNvSpPr txBox="1">
            <a:spLocks/>
          </p:cNvSpPr>
          <p:nvPr/>
        </p:nvSpPr>
        <p:spPr>
          <a:xfrm>
            <a:off x="2465387" y="-42853"/>
            <a:ext cx="10515600" cy="13255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GB" sz="4800" b="1" dirty="0" smtClean="0">
                <a:solidFill>
                  <a:schemeClr val="accent5">
                    <a:lumMod val="50000"/>
                  </a:schemeClr>
                </a:solidFill>
                <a:latin typeface="Browallia New" panose="020B0604020202020204" pitchFamily="34" charset="-34"/>
                <a:cs typeface="Browallia New" panose="020B0604020202020204" pitchFamily="34" charset="-34"/>
              </a:rPr>
              <a:t>regimes of hybrid mixtures</a:t>
            </a:r>
            <a:endParaRPr lang="en-US" sz="4800" b="1" dirty="0">
              <a:solidFill>
                <a:schemeClr val="accent5">
                  <a:lumMod val="50000"/>
                </a:schemeClr>
              </a:solidFill>
              <a:latin typeface="Browallia New" panose="020B0604020202020204" pitchFamily="34" charset="-34"/>
              <a:cs typeface="Browallia New" panose="020B0604020202020204" pitchFamily="34" charset="-34"/>
            </a:endParaRPr>
          </a:p>
        </p:txBody>
      </p:sp>
      <p:sp>
        <p:nvSpPr>
          <p:cNvPr id="34" name="Right Arrow 33"/>
          <p:cNvSpPr/>
          <p:nvPr/>
        </p:nvSpPr>
        <p:spPr>
          <a:xfrm>
            <a:off x="7120154" y="5529263"/>
            <a:ext cx="1772392" cy="892175"/>
          </a:xfrm>
          <a:prstGeom prst="rightArrow">
            <a:avLst>
              <a:gd name="adj1" fmla="val 66014"/>
              <a:gd name="adj2" fmla="val 102847"/>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solidFill>
                <a:schemeClr val="accent1">
                  <a:lumMod val="50000"/>
                </a:schemeClr>
              </a:solidFill>
            </a:endParaRPr>
          </a:p>
        </p:txBody>
      </p:sp>
      <p:cxnSp>
        <p:nvCxnSpPr>
          <p:cNvPr id="36" name="Straight Connector 35"/>
          <p:cNvCxnSpPr/>
          <p:nvPr/>
        </p:nvCxnSpPr>
        <p:spPr>
          <a:xfrm>
            <a:off x="7110988" y="4970151"/>
            <a:ext cx="8854" cy="1463560"/>
          </a:xfrm>
          <a:prstGeom prst="line">
            <a:avLst/>
          </a:prstGeom>
          <a:ln w="2857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3390900" y="3850182"/>
            <a:ext cx="1585045" cy="6866"/>
          </a:xfrm>
          <a:prstGeom prst="line">
            <a:avLst/>
          </a:prstGeom>
          <a:ln w="28575">
            <a:solidFill>
              <a:schemeClr val="accent1">
                <a:lumMod val="50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40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7"/>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9" presetClass="path" presetSubtype="0" accel="50000" decel="50000" fill="hold" nodeType="clickEffect">
                                  <p:stCondLst>
                                    <p:cond delay="0"/>
                                  </p:stCondLst>
                                  <p:childTnLst>
                                    <p:animMotion origin="layout" path="M 0.0099 -0.00416 L -0.53958 0.41505 " pathEditMode="relative" rAng="0" ptsTypes="AA">
                                      <p:cBhvr>
                                        <p:cTn id="28" dur="500" fill="hold"/>
                                        <p:tgtEl>
                                          <p:spTgt spid="4">
                                            <p:txEl>
                                              <p:pRg st="0" end="0"/>
                                            </p:txEl>
                                          </p:spTgt>
                                        </p:tgtEl>
                                        <p:attrNameLst>
                                          <p:attrName>ppt_x</p:attrName>
                                          <p:attrName>ppt_y</p:attrName>
                                        </p:attrNameLst>
                                      </p:cBhvr>
                                      <p:rCtr x="-27474" y="20949"/>
                                    </p:animMotion>
                                  </p:childTnLst>
                                </p:cTn>
                              </p:par>
                              <p:par>
                                <p:cTn id="29" presetID="53" presetClass="exit" presetSubtype="32" fill="hold" grpId="0" nodeType="withEffect">
                                  <p:stCondLst>
                                    <p:cond delay="0"/>
                                  </p:stCondLst>
                                  <p:childTnLst>
                                    <p:anim calcmode="lin" valueType="num">
                                      <p:cBhvr>
                                        <p:cTn id="30" dur="700"/>
                                        <p:tgtEl>
                                          <p:spTgt spid="4">
                                            <p:txEl>
                                              <p:pRg st="0" end="0"/>
                                            </p:txEl>
                                          </p:spTgt>
                                        </p:tgtEl>
                                        <p:attrNameLst>
                                          <p:attrName>ppt_w</p:attrName>
                                        </p:attrNameLst>
                                      </p:cBhvr>
                                      <p:tavLst>
                                        <p:tav tm="0">
                                          <p:val>
                                            <p:strVal val="ppt_w"/>
                                          </p:val>
                                        </p:tav>
                                        <p:tav tm="100000">
                                          <p:val>
                                            <p:fltVal val="0"/>
                                          </p:val>
                                        </p:tav>
                                      </p:tavLst>
                                    </p:anim>
                                    <p:anim calcmode="lin" valueType="num">
                                      <p:cBhvr>
                                        <p:cTn id="31" dur="700"/>
                                        <p:tgtEl>
                                          <p:spTgt spid="4">
                                            <p:txEl>
                                              <p:pRg st="0" end="0"/>
                                            </p:txEl>
                                          </p:spTgt>
                                        </p:tgtEl>
                                        <p:attrNameLst>
                                          <p:attrName>ppt_h</p:attrName>
                                        </p:attrNameLst>
                                      </p:cBhvr>
                                      <p:tavLst>
                                        <p:tav tm="0">
                                          <p:val>
                                            <p:strVal val="ppt_h"/>
                                          </p:val>
                                        </p:tav>
                                        <p:tav tm="100000">
                                          <p:val>
                                            <p:fltVal val="0"/>
                                          </p:val>
                                        </p:tav>
                                      </p:tavLst>
                                    </p:anim>
                                    <p:animEffect transition="out" filter="fade">
                                      <p:cBhvr>
                                        <p:cTn id="32" dur="700"/>
                                        <p:tgtEl>
                                          <p:spTgt spid="4">
                                            <p:txEl>
                                              <p:pRg st="0" end="0"/>
                                            </p:txEl>
                                          </p:spTgt>
                                        </p:tgtEl>
                                      </p:cBhvr>
                                    </p:animEffect>
                                    <p:set>
                                      <p:cBhvr>
                                        <p:cTn id="33" dur="1" fill="hold">
                                          <p:stCondLst>
                                            <p:cond delay="699"/>
                                          </p:stCondLst>
                                        </p:cTn>
                                        <p:tgtEl>
                                          <p:spTgt spid="4">
                                            <p:txEl>
                                              <p:pRg st="0" end="0"/>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700"/>
                                        <p:tgtEl>
                                          <p:spTgt spid="32">
                                            <p:txEl>
                                              <p:pRg st="0" end="0"/>
                                            </p:txEl>
                                          </p:spTgt>
                                        </p:tgtEl>
                                      </p:cBhvr>
                                    </p:animEffect>
                                    <p:set>
                                      <p:cBhvr>
                                        <p:cTn id="36" dur="1" fill="hold">
                                          <p:stCondLst>
                                            <p:cond delay="699"/>
                                          </p:stCondLst>
                                        </p:cTn>
                                        <p:tgtEl>
                                          <p:spTgt spid="32">
                                            <p:txEl>
                                              <p:pRg st="0" end="0"/>
                                            </p:txEl>
                                          </p:spTgt>
                                        </p:tgtEl>
                                        <p:attrNameLst>
                                          <p:attrName>style.visibility</p:attrName>
                                        </p:attrNameLst>
                                      </p:cBhvr>
                                      <p:to>
                                        <p:strVal val="hidden"/>
                                      </p:to>
                                    </p:set>
                                  </p:childTnLst>
                                </p:cTn>
                              </p:par>
                              <p:par>
                                <p:cTn id="37" presetID="1" presetClass="entr" presetSubtype="0" fill="hold" nodeType="withEffect">
                                  <p:stCondLst>
                                    <p:cond delay="500"/>
                                  </p:stCondLst>
                                  <p:childTnLst>
                                    <p:set>
                                      <p:cBhvr>
                                        <p:cTn id="3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24" grpId="0" animBg="1"/>
      <p:bldP spid="24" grpId="1" animBg="1"/>
      <p:bldP spid="26" grpId="0" animBg="1"/>
      <p:bldP spid="26" grpId="1" animBg="1"/>
      <p:bldP spid="27" grpId="0" animBg="1"/>
      <p:bldP spid="27" grpId="1"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491204"/>
            <a:ext cx="1828800" cy="461665"/>
          </a:xfrm>
          <a:prstGeom prst="rect">
            <a:avLst/>
          </a:prstGeom>
          <a:noFill/>
        </p:spPr>
        <p:txBody>
          <a:bodyPr wrap="square" rtlCol="0">
            <a:spAutoFit/>
          </a:bodyPr>
          <a:lstStyle/>
          <a:p>
            <a:pPr algn="l"/>
            <a:r>
              <a:rPr lang="en-GB" sz="2400" smtClean="0">
                <a:solidFill>
                  <a:schemeClr val="bg1"/>
                </a:solidFill>
                <a:latin typeface="Browallia New" panose="020B0604020202020204" pitchFamily="34" charset="-34"/>
                <a:cs typeface="Browallia New" panose="020B0604020202020204" pitchFamily="34" charset="-34"/>
              </a:rPr>
              <a:t>Introduction </a:t>
            </a:r>
            <a:endParaRPr lang="en-US" sz="2400">
              <a:solidFill>
                <a:schemeClr val="bg1"/>
              </a:solidFill>
              <a:latin typeface="Browallia New" panose="020B0604020202020204" pitchFamily="34" charset="-34"/>
              <a:cs typeface="Browallia New" panose="020B0604020202020204" pitchFamily="34" charset="-34"/>
            </a:endParaRPr>
          </a:p>
        </p:txBody>
      </p:sp>
      <p:sp>
        <p:nvSpPr>
          <p:cNvPr id="5" name="Footer Placeholder 4"/>
          <p:cNvSpPr>
            <a:spLocks noGrp="1"/>
          </p:cNvSpPr>
          <p:nvPr>
            <p:ph type="ftr" sz="quarter" idx="11"/>
          </p:nvPr>
        </p:nvSpPr>
        <p:spPr/>
        <p:txBody>
          <a:bodyPr/>
          <a:lstStyle/>
          <a:p>
            <a:r>
              <a:rPr lang="en-GB" smtClean="0"/>
              <a:t>Nicolas CUERVO </a:t>
            </a:r>
            <a:endParaRPr lang="en-US"/>
          </a:p>
        </p:txBody>
      </p:sp>
      <p:sp>
        <p:nvSpPr>
          <p:cNvPr id="9" name="Date Placeholder 8"/>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10" name="Slide Number Placeholder 9"/>
          <p:cNvSpPr>
            <a:spLocks noGrp="1"/>
          </p:cNvSpPr>
          <p:nvPr>
            <p:ph type="sldNum" sz="quarter" idx="12"/>
          </p:nvPr>
        </p:nvSpPr>
        <p:spPr/>
        <p:txBody>
          <a:bodyPr/>
          <a:lstStyle/>
          <a:p>
            <a:fld id="{2B963A44-C0BC-5E4E-8E9A-D3D3AA7ED968}" type="slidenum">
              <a:rPr lang="en-US" smtClean="0"/>
              <a:t>12</a:t>
            </a:fld>
            <a:endParaRPr lang="en-US"/>
          </a:p>
        </p:txBody>
      </p:sp>
      <p:sp>
        <p:nvSpPr>
          <p:cNvPr id="12" name="Content Placeholder 13"/>
          <p:cNvSpPr>
            <a:spLocks noGrp="1"/>
          </p:cNvSpPr>
          <p:nvPr>
            <p:ph type="body" sz="half" idx="2"/>
          </p:nvPr>
        </p:nvSpPr>
        <p:spPr>
          <a:xfrm>
            <a:off x="420914" y="2301081"/>
            <a:ext cx="2969986" cy="3811588"/>
          </a:xfrm>
        </p:spPr>
        <p:txBody>
          <a:bodyPr/>
          <a:lstStyle/>
          <a:p>
            <a:r>
              <a:rPr lang="en-GB" dirty="0" smtClean="0">
                <a:solidFill>
                  <a:schemeClr val="bg2">
                    <a:lumMod val="25000"/>
                  </a:schemeClr>
                </a:solidFill>
              </a:rPr>
              <a:t>Flame propagation</a:t>
            </a:r>
          </a:p>
          <a:p>
            <a:r>
              <a:rPr lang="en-GB" dirty="0" smtClean="0">
                <a:solidFill>
                  <a:schemeClr val="bg2">
                    <a:lumMod val="25000"/>
                  </a:schemeClr>
                </a:solidFill>
              </a:rPr>
              <a:t>Turbulence </a:t>
            </a:r>
          </a:p>
          <a:p>
            <a:r>
              <a:rPr lang="en-GB" dirty="0" smtClean="0">
                <a:solidFill>
                  <a:schemeClr val="bg2">
                    <a:lumMod val="25000"/>
                  </a:schemeClr>
                </a:solidFill>
              </a:rPr>
              <a:t>Composition</a:t>
            </a:r>
          </a:p>
          <a:p>
            <a:r>
              <a:rPr lang="en-GB" b="1" dirty="0" smtClean="0"/>
              <a:t>Pyrolysis</a:t>
            </a:r>
          </a:p>
          <a:p>
            <a:endParaRPr lang="en-GB" dirty="0" smtClean="0"/>
          </a:p>
        </p:txBody>
      </p:sp>
      <p:sp>
        <p:nvSpPr>
          <p:cNvPr id="16" name="Title 1"/>
          <p:cNvSpPr>
            <a:spLocks noGrp="1"/>
          </p:cNvSpPr>
          <p:nvPr>
            <p:ph type="title"/>
          </p:nvPr>
        </p:nvSpPr>
        <p:spPr>
          <a:xfrm>
            <a:off x="1" y="1543049"/>
            <a:ext cx="3390900" cy="758031"/>
          </a:xfrm>
        </p:spPr>
        <p:txBody>
          <a:bodyPr/>
          <a:lstStyle/>
          <a:p>
            <a:pPr algn="ctr"/>
            <a:r>
              <a:rPr lang="en-GB" dirty="0" smtClean="0"/>
              <a:t>Subjects of study: </a:t>
            </a:r>
            <a:endParaRPr lang="en-US" dirty="0"/>
          </a:p>
        </p:txBody>
      </p:sp>
      <p:sp>
        <p:nvSpPr>
          <p:cNvPr id="4" name="Title 1"/>
          <p:cNvSpPr txBox="1">
            <a:spLocks/>
          </p:cNvSpPr>
          <p:nvPr/>
        </p:nvSpPr>
        <p:spPr>
          <a:xfrm>
            <a:off x="2064289" y="285842"/>
            <a:ext cx="10515600" cy="6325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GB" sz="4800" b="1" dirty="0" smtClean="0">
                <a:solidFill>
                  <a:schemeClr val="accent5">
                    <a:lumMod val="50000"/>
                  </a:schemeClr>
                </a:solidFill>
                <a:latin typeface="Browallia New" panose="020B0604020202020204" pitchFamily="34" charset="-34"/>
                <a:cs typeface="Browallia New" panose="020B0604020202020204" pitchFamily="34" charset="-34"/>
              </a:rPr>
              <a:t>Pyrolysis </a:t>
            </a:r>
            <a:endParaRPr lang="en-US" sz="4800" b="1" dirty="0">
              <a:solidFill>
                <a:schemeClr val="accent5">
                  <a:lumMod val="50000"/>
                </a:schemeClr>
              </a:solidFill>
              <a:latin typeface="Browallia New" panose="020B0604020202020204" pitchFamily="34" charset="-34"/>
              <a:cs typeface="Browallia New" panose="020B0604020202020204" pitchFamily="34" charset="-34"/>
            </a:endParaRPr>
          </a:p>
        </p:txBody>
      </p:sp>
      <p:pic>
        <p:nvPicPr>
          <p:cNvPr id="2" name="pyrolysi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43300" y="644527"/>
            <a:ext cx="7143750" cy="5715000"/>
          </a:xfrm>
          <a:prstGeom prst="rect">
            <a:avLst/>
          </a:prstGeom>
        </p:spPr>
      </p:pic>
    </p:spTree>
    <p:extLst>
      <p:ext uri="{BB962C8B-B14F-4D97-AF65-F5344CB8AC3E}">
        <p14:creationId xmlns:p14="http://schemas.microsoft.com/office/powerpoint/2010/main" val="108009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58333E-6 3.33333E-6 L -0.53347 0.45208 " pathEditMode="relative" rAng="0" ptsTypes="AA">
                                      <p:cBhvr>
                                        <p:cTn id="10" dur="500" fill="hold"/>
                                        <p:tgtEl>
                                          <p:spTgt spid="4">
                                            <p:txEl>
                                              <p:pRg st="0" end="0"/>
                                            </p:txEl>
                                          </p:spTgt>
                                        </p:tgtEl>
                                        <p:attrNameLst>
                                          <p:attrName>ppt_x</p:attrName>
                                          <p:attrName>ppt_y</p:attrName>
                                        </p:attrNameLst>
                                      </p:cBhvr>
                                      <p:rCtr x="-26680" y="22593"/>
                                    </p:animMotion>
                                  </p:childTnLst>
                                </p:cTn>
                              </p:par>
                              <p:par>
                                <p:cTn id="11" presetID="53" presetClass="exit" presetSubtype="32" fill="hold" nodeType="withEffect">
                                  <p:stCondLst>
                                    <p:cond delay="0"/>
                                  </p:stCondLst>
                                  <p:childTnLst>
                                    <p:anim calcmode="lin" valueType="num">
                                      <p:cBhvr>
                                        <p:cTn id="12" dur="700"/>
                                        <p:tgtEl>
                                          <p:spTgt spid="4">
                                            <p:txEl>
                                              <p:pRg st="0" end="0"/>
                                            </p:txEl>
                                          </p:spTgt>
                                        </p:tgtEl>
                                        <p:attrNameLst>
                                          <p:attrName>ppt_w</p:attrName>
                                        </p:attrNameLst>
                                      </p:cBhvr>
                                      <p:tavLst>
                                        <p:tav tm="0">
                                          <p:val>
                                            <p:strVal val="ppt_w"/>
                                          </p:val>
                                        </p:tav>
                                        <p:tav tm="100000">
                                          <p:val>
                                            <p:fltVal val="0"/>
                                          </p:val>
                                        </p:tav>
                                      </p:tavLst>
                                    </p:anim>
                                    <p:anim calcmode="lin" valueType="num">
                                      <p:cBhvr>
                                        <p:cTn id="13" dur="700"/>
                                        <p:tgtEl>
                                          <p:spTgt spid="4">
                                            <p:txEl>
                                              <p:pRg st="0" end="0"/>
                                            </p:txEl>
                                          </p:spTgt>
                                        </p:tgtEl>
                                        <p:attrNameLst>
                                          <p:attrName>ppt_h</p:attrName>
                                        </p:attrNameLst>
                                      </p:cBhvr>
                                      <p:tavLst>
                                        <p:tav tm="0">
                                          <p:val>
                                            <p:strVal val="ppt_h"/>
                                          </p:val>
                                        </p:tav>
                                        <p:tav tm="100000">
                                          <p:val>
                                            <p:fltVal val="0"/>
                                          </p:val>
                                        </p:tav>
                                      </p:tavLst>
                                    </p:anim>
                                    <p:animEffect transition="out" filter="fade">
                                      <p:cBhvr>
                                        <p:cTn id="14" dur="700"/>
                                        <p:tgtEl>
                                          <p:spTgt spid="4">
                                            <p:txEl>
                                              <p:pRg st="0" end="0"/>
                                            </p:txEl>
                                          </p:spTgt>
                                        </p:tgtEl>
                                      </p:cBhvr>
                                    </p:animEffect>
                                    <p:set>
                                      <p:cBhvr>
                                        <p:cTn id="15" dur="1" fill="hold">
                                          <p:stCondLst>
                                            <p:cond delay="699"/>
                                          </p:stCondLst>
                                        </p:cTn>
                                        <p:tgtEl>
                                          <p:spTgt spid="4">
                                            <p:txEl>
                                              <p:pRg st="0" end="0"/>
                                            </p:txEl>
                                          </p:spTgt>
                                        </p:tgtEl>
                                        <p:attrNameLst>
                                          <p:attrName>style.visibility</p:attrName>
                                        </p:attrNameLst>
                                      </p:cBhvr>
                                      <p:to>
                                        <p:strVal val="hidden"/>
                                      </p:to>
                                    </p:set>
                                  </p:childTnLst>
                                </p:cTn>
                              </p:par>
                              <p:par>
                                <p:cTn id="16" presetID="1" presetClass="entr" presetSubtype="0" fill="hold" nodeType="withEffect">
                                  <p:stCondLst>
                                    <p:cond delay="500"/>
                                  </p:stCondLst>
                                  <p:childTnLst>
                                    <p:set>
                                      <p:cBhvr>
                                        <p:cTn id="17"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repeatCount="indefinite"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Subjects of study: </a:t>
            </a:r>
            <a:endParaRPr lang="en-US" dirty="0"/>
          </a:p>
        </p:txBody>
      </p:sp>
      <p:sp>
        <p:nvSpPr>
          <p:cNvPr id="14" name="Content Placeholder 13"/>
          <p:cNvSpPr>
            <a:spLocks noGrp="1"/>
          </p:cNvSpPr>
          <p:nvPr>
            <p:ph type="body" sz="half" idx="2"/>
          </p:nvPr>
        </p:nvSpPr>
        <p:spPr>
          <a:xfrm>
            <a:off x="420914" y="2301081"/>
            <a:ext cx="2969986" cy="3811588"/>
          </a:xfrm>
        </p:spPr>
        <p:txBody>
          <a:bodyPr/>
          <a:lstStyle/>
          <a:p>
            <a:r>
              <a:rPr lang="en-GB" dirty="0" smtClean="0"/>
              <a:t>Flame propagation</a:t>
            </a:r>
          </a:p>
          <a:p>
            <a:r>
              <a:rPr lang="en-GB" dirty="0" smtClean="0"/>
              <a:t>Turbulence</a:t>
            </a:r>
          </a:p>
          <a:p>
            <a:r>
              <a:rPr lang="en-GB" dirty="0" smtClean="0"/>
              <a:t>Composition</a:t>
            </a:r>
          </a:p>
          <a:p>
            <a:r>
              <a:rPr lang="en-GB" dirty="0" smtClean="0"/>
              <a:t>Pyrolysis</a:t>
            </a:r>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6" name="Footer Placeholder 5"/>
          <p:cNvSpPr>
            <a:spLocks noGrp="1"/>
          </p:cNvSpPr>
          <p:nvPr>
            <p:ph type="ftr" sz="quarter" idx="11"/>
          </p:nvPr>
        </p:nvSpPr>
        <p:spPr/>
        <p:txBody>
          <a:bodyPr/>
          <a:lstStyle/>
          <a:p>
            <a:r>
              <a:rPr lang="en-GB" smtClean="0"/>
              <a:t>Nicolas CUERVO </a:t>
            </a:r>
            <a:endParaRPr lang="en-US"/>
          </a:p>
        </p:txBody>
      </p:sp>
      <p:sp>
        <p:nvSpPr>
          <p:cNvPr id="11" name="Slide Number Placeholder 10"/>
          <p:cNvSpPr>
            <a:spLocks noGrp="1"/>
          </p:cNvSpPr>
          <p:nvPr>
            <p:ph type="sldNum" sz="quarter" idx="12"/>
          </p:nvPr>
        </p:nvSpPr>
        <p:spPr/>
        <p:txBody>
          <a:bodyPr/>
          <a:lstStyle/>
          <a:p>
            <a:fld id="{2B963A44-C0BC-5E4E-8E9A-D3D3AA7ED968}" type="slidenum">
              <a:rPr lang="en-US" smtClean="0"/>
              <a:t>13</a:t>
            </a:fld>
            <a:endParaRPr lang="en-US"/>
          </a:p>
        </p:txBody>
      </p:sp>
      <p:sp>
        <p:nvSpPr>
          <p:cNvPr id="8" name="TextBox 7"/>
          <p:cNvSpPr txBox="1"/>
          <p:nvPr/>
        </p:nvSpPr>
        <p:spPr>
          <a:xfrm>
            <a:off x="-1" y="491204"/>
            <a:ext cx="1828800" cy="461665"/>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1783310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2.5E-6 -2.59259E-6 L 0.45183 -0.17893 " pathEditMode="relative" rAng="0" ptsTypes="AA">
                                      <p:cBhvr>
                                        <p:cTn id="6" dur="1200" fill="hold"/>
                                        <p:tgtEl>
                                          <p:spTgt spid="2"/>
                                        </p:tgtEl>
                                        <p:attrNameLst>
                                          <p:attrName>ppt_x</p:attrName>
                                          <p:attrName>ppt_y</p:attrName>
                                        </p:attrNameLst>
                                      </p:cBhvr>
                                      <p:rCtr x="22591" y="-8958"/>
                                    </p:animMotion>
                                  </p:childTnLst>
                                </p:cTn>
                              </p:par>
                              <p:par>
                                <p:cTn id="7" presetID="56" presetClass="path" presetSubtype="0" accel="50000" decel="50000" fill="hold" grpId="0" nodeType="withEffect">
                                  <p:stCondLst>
                                    <p:cond delay="0"/>
                                  </p:stCondLst>
                                  <p:childTnLst>
                                    <p:animMotion origin="layout" path="M -2.29167E-6 2.96296E-6 L 0.4569 -0.08102 " pathEditMode="relative" rAng="0" ptsTypes="AA">
                                      <p:cBhvr>
                                        <p:cTn id="8" dur="1200" fill="hold"/>
                                        <p:tgtEl>
                                          <p:spTgt spid="14">
                                            <p:txEl>
                                              <p:pRg st="0" end="0"/>
                                            </p:txEl>
                                          </p:spTgt>
                                        </p:tgtEl>
                                        <p:attrNameLst>
                                          <p:attrName>ppt_x</p:attrName>
                                          <p:attrName>ppt_y</p:attrName>
                                        </p:attrNameLst>
                                      </p:cBhvr>
                                      <p:rCtr x="22839" y="-4051"/>
                                    </p:animMotion>
                                  </p:childTnLst>
                                </p:cTn>
                              </p:par>
                              <p:par>
                                <p:cTn id="9" presetID="56" presetClass="path" presetSubtype="0" accel="50000" decel="50000" fill="hold" grpId="0" nodeType="withEffect">
                                  <p:stCondLst>
                                    <p:cond delay="0"/>
                                  </p:stCondLst>
                                  <p:childTnLst>
                                    <p:animMotion origin="layout" path="M 4.58333E-6 -2.59259E-6 L 0.44244 0.01019 " pathEditMode="relative" rAng="0" ptsTypes="AA">
                                      <p:cBhvr>
                                        <p:cTn id="10" dur="1200" fill="hold"/>
                                        <p:tgtEl>
                                          <p:spTgt spid="14">
                                            <p:txEl>
                                              <p:pRg st="1" end="1"/>
                                            </p:txEl>
                                          </p:spTgt>
                                        </p:tgtEl>
                                        <p:attrNameLst>
                                          <p:attrName>ppt_x</p:attrName>
                                          <p:attrName>ppt_y</p:attrName>
                                        </p:attrNameLst>
                                      </p:cBhvr>
                                      <p:rCtr x="22122" y="509"/>
                                    </p:animMotion>
                                  </p:childTnLst>
                                </p:cTn>
                              </p:par>
                              <p:par>
                                <p:cTn id="11" presetID="56" presetClass="path" presetSubtype="0" accel="50000" decel="50000" fill="hold" grpId="0" nodeType="withEffect">
                                  <p:stCondLst>
                                    <p:cond delay="0"/>
                                  </p:stCondLst>
                                  <p:childTnLst>
                                    <p:animMotion origin="layout" path="M -1.25E-6 4.07407E-6 L 0.44818 0.08958 " pathEditMode="relative" rAng="0" ptsTypes="AA">
                                      <p:cBhvr>
                                        <p:cTn id="12" dur="1200" fill="hold"/>
                                        <p:tgtEl>
                                          <p:spTgt spid="14">
                                            <p:txEl>
                                              <p:pRg st="2" end="2"/>
                                            </p:txEl>
                                          </p:spTgt>
                                        </p:tgtEl>
                                        <p:attrNameLst>
                                          <p:attrName>ppt_x</p:attrName>
                                          <p:attrName>ppt_y</p:attrName>
                                        </p:attrNameLst>
                                      </p:cBhvr>
                                      <p:rCtr x="22409" y="4468"/>
                                    </p:animMotion>
                                  </p:childTnLst>
                                </p:cTn>
                              </p:par>
                              <p:par>
                                <p:cTn id="13" presetID="56" presetClass="path" presetSubtype="0" accel="50000" decel="50000" fill="hold" grpId="0" nodeType="withEffect">
                                  <p:stCondLst>
                                    <p:cond delay="0"/>
                                  </p:stCondLst>
                                  <p:childTnLst>
                                    <p:animMotion origin="layout" path="M -4.375E-6 -7.40741E-7 L 0.43803 0.14583 " pathEditMode="relative" rAng="0" ptsTypes="AA">
                                      <p:cBhvr>
                                        <p:cTn id="14" dur="1200" fill="hold"/>
                                        <p:tgtEl>
                                          <p:spTgt spid="14">
                                            <p:txEl>
                                              <p:pRg st="3" end="3"/>
                                            </p:txEl>
                                          </p:spTgt>
                                        </p:tgtEl>
                                        <p:attrNameLst>
                                          <p:attrName>ppt_x</p:attrName>
                                          <p:attrName>ppt_y</p:attrName>
                                        </p:attrNameLst>
                                      </p:cBhvr>
                                      <p:rCtr x="21901" y="7292"/>
                                    </p:animMotion>
                                  </p:childTnLst>
                                </p:cTn>
                              </p:par>
                              <p:par>
                                <p:cTn id="15" presetID="6" presetClass="emph" presetSubtype="0" fill="hold" grpId="1" nodeType="withEffect">
                                  <p:stCondLst>
                                    <p:cond delay="0"/>
                                  </p:stCondLst>
                                  <p:childTnLst>
                                    <p:animScale>
                                      <p:cBhvr>
                                        <p:cTn id="16" dur="1000" fill="hold"/>
                                        <p:tgtEl>
                                          <p:spTgt spid="2"/>
                                        </p:tgtEl>
                                      </p:cBhvr>
                                      <p:by x="175000" y="175000"/>
                                    </p:animScale>
                                  </p:childTnLst>
                                </p:cTn>
                              </p:par>
                              <p:par>
                                <p:cTn id="17" presetID="6" presetClass="emph" presetSubtype="0" fill="hold" grpId="1" nodeType="withEffect">
                                  <p:stCondLst>
                                    <p:cond delay="0"/>
                                  </p:stCondLst>
                                  <p:childTnLst>
                                    <p:animScale>
                                      <p:cBhvr>
                                        <p:cTn id="18" dur="1000" fill="hold"/>
                                        <p:tgtEl>
                                          <p:spTgt spid="14">
                                            <p:txEl>
                                              <p:pRg st="0" end="0"/>
                                            </p:txEl>
                                          </p:spTgt>
                                        </p:tgtEl>
                                      </p:cBhvr>
                                      <p:by x="175000" y="175000"/>
                                    </p:animScale>
                                  </p:childTnLst>
                                </p:cTn>
                              </p:par>
                              <p:par>
                                <p:cTn id="19" presetID="6" presetClass="emph" presetSubtype="0" fill="hold" grpId="1" nodeType="withEffect">
                                  <p:stCondLst>
                                    <p:cond delay="0"/>
                                  </p:stCondLst>
                                  <p:childTnLst>
                                    <p:animScale>
                                      <p:cBhvr>
                                        <p:cTn id="20" dur="1000" fill="hold"/>
                                        <p:tgtEl>
                                          <p:spTgt spid="14">
                                            <p:txEl>
                                              <p:pRg st="1" end="1"/>
                                            </p:txEl>
                                          </p:spTgt>
                                        </p:tgtEl>
                                      </p:cBhvr>
                                      <p:by x="175000" y="175000"/>
                                    </p:animScale>
                                  </p:childTnLst>
                                </p:cTn>
                              </p:par>
                              <p:par>
                                <p:cTn id="21" presetID="6" presetClass="emph" presetSubtype="0" fill="hold" grpId="1" nodeType="withEffect">
                                  <p:stCondLst>
                                    <p:cond delay="0"/>
                                  </p:stCondLst>
                                  <p:childTnLst>
                                    <p:animScale>
                                      <p:cBhvr>
                                        <p:cTn id="22" dur="1000" fill="hold"/>
                                        <p:tgtEl>
                                          <p:spTgt spid="14">
                                            <p:txEl>
                                              <p:pRg st="2" end="2"/>
                                            </p:txEl>
                                          </p:spTgt>
                                        </p:tgtEl>
                                      </p:cBhvr>
                                      <p:by x="175000" y="175000"/>
                                    </p:animScale>
                                  </p:childTnLst>
                                </p:cTn>
                              </p:par>
                              <p:par>
                                <p:cTn id="23" presetID="6" presetClass="emph" presetSubtype="0" fill="hold" grpId="1" nodeType="withEffect">
                                  <p:stCondLst>
                                    <p:cond delay="0"/>
                                  </p:stCondLst>
                                  <p:childTnLst>
                                    <p:animScale>
                                      <p:cBhvr>
                                        <p:cTn id="24" dur="1000" fill="hold"/>
                                        <p:tgtEl>
                                          <p:spTgt spid="14">
                                            <p:txEl>
                                              <p:pRg st="3" end="3"/>
                                            </p:txEl>
                                          </p:spTgt>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uiExpand="1" build="p"/>
      <p:bldP spid="14"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6000" b="1" dirty="0" smtClean="0">
                <a:solidFill>
                  <a:schemeClr val="bg1"/>
                </a:solidFill>
              </a:rPr>
              <a:t>Pyrolysis model</a:t>
            </a:r>
            <a:endParaRPr lang="en-US" sz="6000" b="1" dirty="0">
              <a:solidFill>
                <a:schemeClr val="bg1"/>
              </a:solidFill>
            </a:endParaRPr>
          </a:p>
        </p:txBody>
      </p:sp>
      <p:pic>
        <p:nvPicPr>
          <p:cNvPr id="3" name="Content Placeholder 2"/>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4634364" y="493485"/>
            <a:ext cx="7420012" cy="3497943"/>
          </a:xfrm>
        </p:spPr>
      </p:pic>
      <p:sp>
        <p:nvSpPr>
          <p:cNvPr id="7" name="Content Placeholder 2"/>
          <p:cNvSpPr txBox="1">
            <a:spLocks/>
          </p:cNvSpPr>
          <p:nvPr/>
        </p:nvSpPr>
        <p:spPr>
          <a:xfrm>
            <a:off x="0" y="767931"/>
            <a:ext cx="96880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smtClean="0">
                <a:solidFill>
                  <a:schemeClr val="bg2">
                    <a:lumMod val="50000"/>
                  </a:schemeClr>
                </a:solidFill>
                <a:latin typeface="Browallia New" panose="020B0604020202020204" pitchFamily="34" charset="-34"/>
                <a:cs typeface="Browallia New" panose="020B0604020202020204" pitchFamily="34" charset="-34"/>
              </a:rPr>
              <a:t>Introduction</a:t>
            </a:r>
            <a:r>
              <a:rPr lang="en-GB" sz="3200" dirty="0" smtClean="0">
                <a:latin typeface="Browallia New" panose="020B0604020202020204" pitchFamily="34" charset="-34"/>
                <a:cs typeface="Browallia New" panose="020B0604020202020204" pitchFamily="34" charset="-34"/>
              </a:rPr>
              <a:t> </a:t>
            </a:r>
          </a:p>
          <a:p>
            <a:r>
              <a:rPr lang="en-GB" sz="3200" dirty="0" smtClean="0">
                <a:latin typeface="Browallia New" panose="020B0604020202020204" pitchFamily="34" charset="-34"/>
                <a:cs typeface="Browallia New" panose="020B0604020202020204" pitchFamily="34" charset="-34"/>
              </a:rPr>
              <a:t>Pyrolysis model</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Quantification of turbulence</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Flame propagation</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Conclusions</a:t>
            </a:r>
          </a:p>
        </p:txBody>
      </p:sp>
    </p:spTree>
    <p:extLst>
      <p:ext uri="{BB962C8B-B14F-4D97-AF65-F5344CB8AC3E}">
        <p14:creationId xmlns:p14="http://schemas.microsoft.com/office/powerpoint/2010/main" val="1023204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36" y="29733"/>
            <a:ext cx="10515600" cy="1074057"/>
          </a:xfrm>
        </p:spPr>
        <p:txBody>
          <a:bodyPr/>
          <a:lstStyle/>
          <a:p>
            <a:pPr algn="ctr"/>
            <a:r>
              <a:rPr lang="en-GB" sz="6600" dirty="0" smtClean="0"/>
              <a:t>Kinetic model</a:t>
            </a:r>
            <a:endParaRPr lang="en-US" sz="6600" dirty="0"/>
          </a:p>
        </p:txBody>
      </p:sp>
      <p:pic>
        <p:nvPicPr>
          <p:cNvPr id="4" name="Content Placeholder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686175" y="1056999"/>
            <a:ext cx="4168745" cy="2017672"/>
          </a:xfrm>
        </p:spPr>
      </p:pic>
      <p:pic>
        <p:nvPicPr>
          <p:cNvPr id="6" name="Content Placeholder 5"/>
          <p:cNvPicPr>
            <a:picLocks noGrp="1" noChangeAspect="1"/>
          </p:cNvPicPr>
          <p:nvPr>
            <p:ph sz="half" idx="2"/>
          </p:nvPr>
        </p:nvPicPr>
        <p:blipFill rotWithShape="1">
          <a:blip r:embed="rId3"/>
          <a:srcRect l="28676" t="14008" r="22059" b="8831"/>
          <a:stretch/>
        </p:blipFill>
        <p:spPr>
          <a:xfrm>
            <a:off x="1367476" y="3074672"/>
            <a:ext cx="3378721" cy="2975291"/>
          </a:xfrm>
          <a:prstGeom prst="rect">
            <a:avLst/>
          </a:prstGeom>
        </p:spPr>
      </p:pic>
      <p:sp>
        <p:nvSpPr>
          <p:cNvPr id="8" name="TextBox 7"/>
          <p:cNvSpPr txBox="1"/>
          <p:nvPr/>
        </p:nvSpPr>
        <p:spPr>
          <a:xfrm>
            <a:off x="-192714" y="272793"/>
            <a:ext cx="1828800" cy="830997"/>
          </a:xfrm>
          <a:prstGeom prst="rect">
            <a:avLst/>
          </a:prstGeom>
          <a:noFill/>
        </p:spPr>
        <p:txBody>
          <a:bodyPr wrap="square" rtlCol="0" anchor="ctr">
            <a:spAutoFit/>
          </a:bodyPr>
          <a:lstStyle/>
          <a:p>
            <a:pPr algn="ctr"/>
            <a:r>
              <a:rPr lang="en-GB" sz="2400" dirty="0" smtClean="0">
                <a:solidFill>
                  <a:schemeClr val="bg1"/>
                </a:solidFill>
                <a:latin typeface="Browallia New" panose="020B0604020202020204" pitchFamily="34" charset="-34"/>
                <a:cs typeface="Browallia New" panose="020B0604020202020204" pitchFamily="34" charset="-34"/>
              </a:rPr>
              <a:t>Pyrolysis</a:t>
            </a:r>
          </a:p>
          <a:p>
            <a:pPr algn="ctr"/>
            <a:r>
              <a:rPr lang="en-GB" sz="2400" dirty="0" smtClean="0">
                <a:solidFill>
                  <a:schemeClr val="bg1"/>
                </a:solidFill>
                <a:latin typeface="Browallia New" panose="020B0604020202020204" pitchFamily="34" charset="-34"/>
                <a:cs typeface="Browallia New" panose="020B0604020202020204" pitchFamily="34" charset="-34"/>
              </a:rPr>
              <a:t>model</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5" name="Footer Placeholder 4"/>
          <p:cNvSpPr>
            <a:spLocks noGrp="1"/>
          </p:cNvSpPr>
          <p:nvPr>
            <p:ph type="ftr" sz="quarter" idx="11"/>
          </p:nvPr>
        </p:nvSpPr>
        <p:spPr>
          <a:xfrm>
            <a:off x="6172200" y="6492874"/>
            <a:ext cx="4762500" cy="365125"/>
          </a:xfrm>
        </p:spPr>
        <p:txBody>
          <a:bodyPr/>
          <a:lstStyle/>
          <a:p>
            <a:r>
              <a:rPr lang="en-GB" sz="2000" dirty="0" smtClean="0"/>
              <a:t>Nicolas CUERVO </a:t>
            </a:r>
            <a:endParaRPr lang="en-US" sz="2000" dirty="0"/>
          </a:p>
        </p:txBody>
      </p:sp>
      <p:sp>
        <p:nvSpPr>
          <p:cNvPr id="9" name="Date Placeholder 8"/>
          <p:cNvSpPr>
            <a:spLocks noGrp="1"/>
          </p:cNvSpPr>
          <p:nvPr>
            <p:ph type="dt" sz="half" idx="10"/>
          </p:nvPr>
        </p:nvSpPr>
        <p:spPr/>
        <p:txBody>
          <a:bodyPr/>
          <a:lstStyle/>
          <a:p>
            <a:r>
              <a:rPr lang="es-CO" sz="2000" dirty="0" err="1" smtClean="0"/>
              <a:t>Influences</a:t>
            </a:r>
            <a:r>
              <a:rPr lang="es-CO" sz="2000" dirty="0" smtClean="0"/>
              <a:t> of </a:t>
            </a:r>
            <a:r>
              <a:rPr lang="es-CO" sz="2000" dirty="0" err="1" smtClean="0"/>
              <a:t>turbulence</a:t>
            </a:r>
            <a:r>
              <a:rPr lang="es-CO" sz="2000" dirty="0" smtClean="0"/>
              <a:t> and </a:t>
            </a:r>
            <a:r>
              <a:rPr lang="es-CO" sz="2000" dirty="0" err="1" smtClean="0"/>
              <a:t>combustion</a:t>
            </a:r>
            <a:r>
              <a:rPr lang="es-CO" sz="2000" dirty="0" smtClean="0"/>
              <a:t> </a:t>
            </a:r>
            <a:r>
              <a:rPr lang="es-CO" sz="2000" dirty="0" err="1" smtClean="0"/>
              <a:t>regimes</a:t>
            </a:r>
            <a:r>
              <a:rPr lang="es-CO" sz="2000" dirty="0" smtClean="0"/>
              <a:t> </a:t>
            </a:r>
            <a:r>
              <a:rPr lang="es-CO" sz="2000" dirty="0" err="1" smtClean="0"/>
              <a:t>on</a:t>
            </a:r>
            <a:r>
              <a:rPr lang="es-CO" sz="2000" dirty="0" smtClean="0"/>
              <a:t> </a:t>
            </a:r>
            <a:r>
              <a:rPr lang="es-CO" sz="2000" dirty="0" err="1" smtClean="0"/>
              <a:t>explosions</a:t>
            </a:r>
            <a:r>
              <a:rPr lang="es-CO" sz="2000" dirty="0" smtClean="0"/>
              <a:t> of gas-</a:t>
            </a:r>
            <a:r>
              <a:rPr lang="es-CO" sz="2000" dirty="0" err="1" smtClean="0"/>
              <a:t>dust</a:t>
            </a:r>
            <a:r>
              <a:rPr lang="es-CO" sz="2000" dirty="0" smtClean="0"/>
              <a:t> </a:t>
            </a:r>
            <a:r>
              <a:rPr lang="es-CO" sz="2000" dirty="0" err="1" smtClean="0"/>
              <a:t>hydrid</a:t>
            </a:r>
            <a:r>
              <a:rPr lang="es-CO" sz="2000" dirty="0" smtClean="0"/>
              <a:t> mixtures</a:t>
            </a:r>
            <a:endParaRPr lang="en-US" sz="2000" dirty="0"/>
          </a:p>
        </p:txBody>
      </p:sp>
      <p:sp>
        <p:nvSpPr>
          <p:cNvPr id="10" name="Slide Number Placeholder 9"/>
          <p:cNvSpPr>
            <a:spLocks noGrp="1"/>
          </p:cNvSpPr>
          <p:nvPr>
            <p:ph type="sldNum" sz="quarter" idx="12"/>
          </p:nvPr>
        </p:nvSpPr>
        <p:spPr/>
        <p:txBody>
          <a:bodyPr/>
          <a:lstStyle/>
          <a:p>
            <a:fld id="{2B963A44-C0BC-5E4E-8E9A-D3D3AA7ED968}" type="slidenum">
              <a:rPr lang="en-US" smtClean="0"/>
              <a:pPr/>
              <a:t>15</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234587943"/>
              </p:ext>
            </p:extLst>
          </p:nvPr>
        </p:nvGraphicFramePr>
        <p:xfrm>
          <a:off x="8032648" y="3378993"/>
          <a:ext cx="2635352" cy="2286000"/>
        </p:xfrm>
        <a:graphic>
          <a:graphicData uri="http://schemas.openxmlformats.org/drawingml/2006/table">
            <a:tbl>
              <a:tblPr firstRow="1" bandRow="1">
                <a:tableStyleId>{2D5ABB26-0587-4C30-8999-92F81FD0307C}</a:tableStyleId>
              </a:tblPr>
              <a:tblGrid>
                <a:gridCol w="2635352">
                  <a:extLst>
                    <a:ext uri="{9D8B030D-6E8A-4147-A177-3AD203B41FA5}">
                      <a16:colId xmlns:a16="http://schemas.microsoft.com/office/drawing/2014/main" val="20000"/>
                    </a:ext>
                  </a:extLst>
                </a:gridCol>
              </a:tblGrid>
              <a:tr h="370840">
                <a:tc>
                  <a:txBody>
                    <a:bodyPr/>
                    <a:lstStyle/>
                    <a:p>
                      <a:pPr algn="ctr"/>
                      <a:r>
                        <a:rPr lang="en-GB" sz="2400" b="1" dirty="0" smtClean="0">
                          <a:solidFill>
                            <a:schemeClr val="bg1"/>
                          </a:solidFill>
                          <a:latin typeface="Browallia New" panose="020B0604020202020204" pitchFamily="34" charset="-34"/>
                          <a:cs typeface="Browallia New" panose="020B0604020202020204" pitchFamily="34" charset="-34"/>
                        </a:rPr>
                        <a:t>Kinetic</a:t>
                      </a:r>
                      <a:r>
                        <a:rPr lang="en-GB" sz="2400" b="1" baseline="0" dirty="0" smtClean="0">
                          <a:solidFill>
                            <a:schemeClr val="bg1"/>
                          </a:solidFill>
                          <a:latin typeface="Browallia New" panose="020B0604020202020204" pitchFamily="34" charset="-34"/>
                          <a:cs typeface="Browallia New" panose="020B0604020202020204" pitchFamily="34" charset="-34"/>
                        </a:rPr>
                        <a:t> parameters</a:t>
                      </a:r>
                      <a:endParaRPr lang="es-CO" sz="3200" b="1" dirty="0">
                        <a:solidFill>
                          <a:schemeClr val="bg1"/>
                        </a:solidFill>
                        <a:latin typeface="Browallia New" panose="020B0604020202020204" pitchFamily="34" charset="-34"/>
                        <a:cs typeface="Browallia New" panose="020B0604020202020204" pitchFamily="34" charset="-34"/>
                      </a:endParaRPr>
                    </a:p>
                  </a:txBody>
                  <a:tcPr>
                    <a:solidFill>
                      <a:schemeClr val="accent5">
                        <a:lumMod val="75000"/>
                      </a:schemeClr>
                    </a:solidFill>
                  </a:tcPr>
                </a:tc>
                <a:extLst>
                  <a:ext uri="{0D108BD9-81ED-4DB2-BD59-A6C34878D82A}">
                    <a16:rowId xmlns:a16="http://schemas.microsoft.com/office/drawing/2014/main" val="10000"/>
                  </a:ext>
                </a:extLst>
              </a:tr>
              <a:tr h="277582">
                <a:tc>
                  <a:txBody>
                    <a:bodyPr/>
                    <a:lstStyle/>
                    <a:p>
                      <a:r>
                        <a:rPr lang="en-GB" sz="2400" dirty="0" smtClean="0">
                          <a:latin typeface="Browallia New" panose="020B0604020202020204" pitchFamily="34" charset="-34"/>
                          <a:cs typeface="Browallia New" panose="020B0604020202020204" pitchFamily="34" charset="-34"/>
                        </a:rPr>
                        <a:t>Di </a:t>
                      </a:r>
                      <a:r>
                        <a:rPr lang="en-GB" sz="2400" dirty="0" err="1" smtClean="0">
                          <a:latin typeface="Browallia New" panose="020B0604020202020204" pitchFamily="34" charset="-34"/>
                          <a:cs typeface="Browallia New" panose="020B0604020202020204" pitchFamily="34" charset="-34"/>
                        </a:rPr>
                        <a:t>Blasi</a:t>
                      </a:r>
                      <a:r>
                        <a:rPr lang="en-GB" sz="2400" dirty="0" smtClean="0">
                          <a:latin typeface="Browallia New" panose="020B0604020202020204" pitchFamily="34" charset="-34"/>
                          <a:cs typeface="Browallia New" panose="020B0604020202020204" pitchFamily="34" charset="-34"/>
                        </a:rPr>
                        <a:t> and </a:t>
                      </a:r>
                      <a:r>
                        <a:rPr lang="en-GB" sz="2400" dirty="0" err="1" smtClean="0">
                          <a:latin typeface="Browallia New" panose="020B0604020202020204" pitchFamily="34" charset="-34"/>
                          <a:cs typeface="Browallia New" panose="020B0604020202020204" pitchFamily="34" charset="-34"/>
                        </a:rPr>
                        <a:t>Branca</a:t>
                      </a:r>
                      <a:r>
                        <a:rPr lang="en-GB" sz="2400" dirty="0" smtClean="0">
                          <a:latin typeface="Browallia New" panose="020B0604020202020204" pitchFamily="34" charset="-34"/>
                          <a:cs typeface="Browallia New" panose="020B0604020202020204" pitchFamily="34" charset="-34"/>
                        </a:rPr>
                        <a:t> (2001)</a:t>
                      </a:r>
                      <a:endParaRPr lang="es-CO" sz="2400" dirty="0">
                        <a:latin typeface="Browallia New" panose="020B0604020202020204" pitchFamily="34" charset="-34"/>
                        <a:cs typeface="Browallia New" panose="020B0604020202020204" pitchFamily="34" charset="-34"/>
                      </a:endParaRPr>
                    </a:p>
                  </a:txBody>
                  <a:tcP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r>
                        <a:rPr lang="en-GB" sz="2400" dirty="0" err="1" smtClean="0">
                          <a:latin typeface="Browallia New" panose="020B0604020202020204" pitchFamily="34" charset="-34"/>
                          <a:cs typeface="Browallia New" panose="020B0604020202020204" pitchFamily="34" charset="-34"/>
                        </a:rPr>
                        <a:t>Wagenaar</a:t>
                      </a:r>
                      <a:r>
                        <a:rPr lang="en-GB" sz="2400" dirty="0" smtClean="0">
                          <a:latin typeface="Browallia New" panose="020B0604020202020204" pitchFamily="34" charset="-34"/>
                          <a:cs typeface="Browallia New" panose="020B0604020202020204" pitchFamily="34" charset="-34"/>
                        </a:rPr>
                        <a:t> et al. (1993)</a:t>
                      </a:r>
                    </a:p>
                  </a:txBody>
                  <a:tcP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latin typeface="Browallia New" panose="020B0604020202020204" pitchFamily="34" charset="-34"/>
                          <a:cs typeface="Browallia New" panose="020B0604020202020204" pitchFamily="34" charset="-34"/>
                        </a:rPr>
                        <a:t>Font et al. (1990)</a:t>
                      </a:r>
                      <a:endParaRPr lang="es-CO" sz="2400" dirty="0" smtClean="0">
                        <a:latin typeface="Browallia New" panose="020B0604020202020204" pitchFamily="34" charset="-34"/>
                        <a:cs typeface="Browallia New" panose="020B0604020202020204" pitchFamily="34" charset="-34"/>
                      </a:endParaRPr>
                    </a:p>
                  </a:txBody>
                  <a:tcPr>
                    <a:solidFill>
                      <a:schemeClr val="accent5">
                        <a:lumMod val="20000"/>
                        <a:lumOff val="80000"/>
                      </a:schemeClr>
                    </a:solidFil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dirty="0" smtClean="0">
                          <a:latin typeface="Browallia New" panose="020B0604020202020204" pitchFamily="34" charset="-34"/>
                          <a:cs typeface="Browallia New" panose="020B0604020202020204" pitchFamily="34" charset="-34"/>
                        </a:rPr>
                        <a:t>Chan et al. (1985)</a:t>
                      </a:r>
                      <a:endParaRPr lang="es-CO" sz="2400" dirty="0" smtClean="0">
                        <a:latin typeface="Browallia New" panose="020B0604020202020204" pitchFamily="34" charset="-34"/>
                        <a:cs typeface="Browallia New" panose="020B0604020202020204" pitchFamily="34" charset="-34"/>
                      </a:endParaRPr>
                    </a:p>
                  </a:txBody>
                  <a:tcPr>
                    <a:lnB w="38100" cap="flat" cmpd="sng" algn="ctr">
                      <a:no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344174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5616"/>
            <a:ext cx="10515600" cy="1074057"/>
          </a:xfrm>
        </p:spPr>
        <p:txBody>
          <a:bodyPr/>
          <a:lstStyle/>
          <a:p>
            <a:r>
              <a:rPr lang="en-GB" dirty="0" smtClean="0"/>
              <a:t>Conservation of Matter</a:t>
            </a:r>
            <a:endParaRPr lang="es-CO" dirty="0"/>
          </a:p>
        </p:txBody>
      </p:sp>
      <p:pic>
        <p:nvPicPr>
          <p:cNvPr id="9" name="Content Placeholder 8"/>
          <p:cNvPicPr>
            <a:picLocks noGrp="1" noChangeAspect="1"/>
          </p:cNvPicPr>
          <p:nvPr>
            <p:ph sz="half" idx="1"/>
          </p:nvPr>
        </p:nvPicPr>
        <p:blipFill rotWithShape="1">
          <a:blip r:embed="rId2"/>
          <a:srcRect l="10564" t="3911" r="19128" b="3918"/>
          <a:stretch/>
        </p:blipFill>
        <p:spPr>
          <a:xfrm>
            <a:off x="1933445" y="1535857"/>
            <a:ext cx="3643085" cy="2685143"/>
          </a:xfrm>
          <a:prstGeom prst="rect">
            <a:avLst/>
          </a:prstGeom>
        </p:spPr>
      </p:pic>
      <p:pic>
        <p:nvPicPr>
          <p:cNvPr id="23" name="Content Placeholder 22"/>
          <p:cNvPicPr>
            <a:picLocks noGrp="1" noChangeAspect="1"/>
          </p:cNvPicPr>
          <p:nvPr>
            <p:ph sz="half" idx="2"/>
          </p:nvPr>
        </p:nvPicPr>
        <p:blipFill rotWithShape="1">
          <a:blip r:embed="rId3"/>
          <a:srcRect t="20254" r="2871" b="18964"/>
          <a:stretch/>
        </p:blipFill>
        <p:spPr>
          <a:xfrm>
            <a:off x="6790401" y="1209580"/>
            <a:ext cx="5032828" cy="1770743"/>
          </a:xfrm>
          <a:prstGeom prst="rect">
            <a:avLst/>
          </a:prstGeom>
        </p:spPr>
      </p:pic>
      <p:sp>
        <p:nvSpPr>
          <p:cNvPr id="5" name="Date Placeholder 4"/>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16</a:t>
            </a:fld>
            <a:endParaRPr lang="en-US" dirty="0"/>
          </a:p>
        </p:txBody>
      </p:sp>
      <p:sp>
        <p:nvSpPr>
          <p:cNvPr id="8" name="Text Placeholder 7"/>
          <p:cNvSpPr>
            <a:spLocks noGrp="1"/>
          </p:cNvSpPr>
          <p:nvPr>
            <p:ph type="body" sz="quarter" idx="13"/>
          </p:nvPr>
        </p:nvSpPr>
        <p:spPr>
          <a:xfrm>
            <a:off x="29936" y="352878"/>
            <a:ext cx="1451428" cy="368300"/>
          </a:xfrm>
        </p:spPr>
        <p:txBody>
          <a:bodyPr/>
          <a:lstStyle/>
          <a:p>
            <a:r>
              <a:rPr lang="en-GB" dirty="0" smtClean="0"/>
              <a:t>Pyrolysis Model</a:t>
            </a:r>
            <a:endParaRPr lang="es-CO" dirty="0"/>
          </a:p>
        </p:txBody>
      </p:sp>
      <p:sp>
        <p:nvSpPr>
          <p:cNvPr id="10" name="TextBox 9"/>
          <p:cNvSpPr txBox="1"/>
          <p:nvPr/>
        </p:nvSpPr>
        <p:spPr>
          <a:xfrm>
            <a:off x="3411246" y="2717727"/>
            <a:ext cx="1922754" cy="1938992"/>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GB" sz="2400" dirty="0" smtClean="0">
              <a:latin typeface="Browallia New" panose="020B0604020202020204" pitchFamily="34" charset="-34"/>
              <a:cs typeface="Browallia New" panose="020B0604020202020204" pitchFamily="34" charset="-34"/>
            </a:endParaRPr>
          </a:p>
          <a:p>
            <a:pPr algn="ctr"/>
            <a:endParaRPr lang="en-GB" sz="2400" dirty="0" smtClean="0">
              <a:latin typeface="Browallia New" panose="020B0604020202020204" pitchFamily="34" charset="-34"/>
              <a:cs typeface="Browallia New" panose="020B0604020202020204" pitchFamily="34" charset="-34"/>
            </a:endParaRPr>
          </a:p>
          <a:p>
            <a:pPr algn="ctr"/>
            <a:endParaRPr lang="en-GB" sz="2400" dirty="0">
              <a:latin typeface="Browallia New" panose="020B0604020202020204" pitchFamily="34" charset="-34"/>
              <a:cs typeface="Browallia New" panose="020B0604020202020204" pitchFamily="34" charset="-34"/>
            </a:endParaRPr>
          </a:p>
          <a:p>
            <a:pPr algn="ctr"/>
            <a:endParaRPr lang="en-GB" sz="2400" dirty="0" smtClean="0">
              <a:latin typeface="Browallia New" panose="020B0604020202020204" pitchFamily="34" charset="-34"/>
              <a:cs typeface="Browallia New" panose="020B0604020202020204" pitchFamily="34" charset="-34"/>
            </a:endParaRPr>
          </a:p>
          <a:p>
            <a:pPr algn="ctr"/>
            <a:r>
              <a:rPr lang="en-GB" sz="2400" dirty="0" smtClean="0">
                <a:latin typeface="Browallia New" panose="020B0604020202020204" pitchFamily="34" charset="-34"/>
                <a:cs typeface="Browallia New" panose="020B0604020202020204" pitchFamily="34" charset="-34"/>
              </a:rPr>
              <a:t>Convective terms</a:t>
            </a:r>
            <a:endParaRPr lang="es-CO" sz="2400" dirty="0">
              <a:latin typeface="Browallia New" panose="020B0604020202020204" pitchFamily="34" charset="-34"/>
              <a:cs typeface="Browallia New" panose="020B0604020202020204" pitchFamily="34" charset="-34"/>
            </a:endParaRPr>
          </a:p>
        </p:txBody>
      </p:sp>
      <p:grpSp>
        <p:nvGrpSpPr>
          <p:cNvPr id="22" name="Group 21"/>
          <p:cNvGrpSpPr/>
          <p:nvPr/>
        </p:nvGrpSpPr>
        <p:grpSpPr>
          <a:xfrm>
            <a:off x="3032099" y="1605965"/>
            <a:ext cx="2949055" cy="2667456"/>
            <a:chOff x="2127380" y="2071396"/>
            <a:chExt cx="2949055" cy="2667456"/>
          </a:xfrm>
        </p:grpSpPr>
        <p:cxnSp>
          <p:nvCxnSpPr>
            <p:cNvPr id="13" name="Straight Arrow Connector 12"/>
            <p:cNvCxnSpPr/>
            <p:nvPr/>
          </p:nvCxnSpPr>
          <p:spPr>
            <a:xfrm flipH="1">
              <a:off x="2519268" y="2412206"/>
              <a:ext cx="409670" cy="23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2127380" y="2071396"/>
              <a:ext cx="391885" cy="2667456"/>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latin typeface="Browallia New" panose="020B0604020202020204" pitchFamily="34" charset="-34"/>
                <a:cs typeface="Browallia New" panose="020B0604020202020204" pitchFamily="34" charset="-34"/>
              </a:endParaRPr>
            </a:p>
          </p:txBody>
        </p:sp>
        <p:sp>
          <p:nvSpPr>
            <p:cNvPr id="21" name="TextBox 20"/>
            <p:cNvSpPr txBox="1"/>
            <p:nvPr/>
          </p:nvSpPr>
          <p:spPr>
            <a:xfrm>
              <a:off x="2936081" y="2283619"/>
              <a:ext cx="2140354" cy="461665"/>
            </a:xfrm>
            <a:prstGeom prst="rect">
              <a:avLst/>
            </a:prstGeom>
            <a:noFill/>
          </p:spPr>
          <p:txBody>
            <a:bodyPr wrap="square" rtlCol="0">
              <a:spAutoFit/>
            </a:bodyPr>
            <a:lstStyle/>
            <a:p>
              <a:r>
                <a:rPr lang="en-GB" sz="2400" dirty="0" smtClean="0">
                  <a:latin typeface="Browallia New" panose="020B0604020202020204" pitchFamily="34" charset="-34"/>
                  <a:cs typeface="Browallia New" panose="020B0604020202020204" pitchFamily="34" charset="-34"/>
                </a:rPr>
                <a:t>Generation terms</a:t>
              </a:r>
              <a:endParaRPr lang="es-CO" sz="2400" dirty="0">
                <a:latin typeface="Browallia New" panose="020B0604020202020204" pitchFamily="34" charset="-34"/>
                <a:cs typeface="Browallia New" panose="020B0604020202020204" pitchFamily="34" charset="-34"/>
              </a:endParaRPr>
            </a:p>
          </p:txBody>
        </p:sp>
      </p:grpSp>
      <p:pic>
        <p:nvPicPr>
          <p:cNvPr id="24"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429" y="3346617"/>
            <a:ext cx="4289172" cy="2075958"/>
          </a:xfrm>
          <a:prstGeom prst="rect">
            <a:avLst/>
          </a:prstGeom>
        </p:spPr>
      </p:pic>
      <p:sp>
        <p:nvSpPr>
          <p:cNvPr id="25" name="TextBox 24"/>
          <p:cNvSpPr txBox="1"/>
          <p:nvPr/>
        </p:nvSpPr>
        <p:spPr>
          <a:xfrm>
            <a:off x="1003618" y="1539295"/>
            <a:ext cx="1159592" cy="4616648"/>
          </a:xfrm>
          <a:prstGeom prst="rect">
            <a:avLst/>
          </a:prstGeom>
          <a:noFill/>
        </p:spPr>
        <p:txBody>
          <a:bodyPr wrap="square" rtlCol="0">
            <a:spAutoFit/>
          </a:bodyPr>
          <a:lstStyle/>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Biomass:</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Char:</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Tar:</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Gas:</a:t>
            </a:r>
          </a:p>
          <a:p>
            <a:pPr>
              <a:lnSpc>
                <a:spcPct val="150000"/>
              </a:lnSpc>
            </a:pPr>
            <a:endParaRPr lang="en-GB" sz="2800" dirty="0">
              <a:solidFill>
                <a:schemeClr val="bg2">
                  <a:lumMod val="50000"/>
                </a:schemeClr>
              </a:solidFill>
              <a:latin typeface="Browallia New" panose="020B0604020202020204" pitchFamily="34" charset="-34"/>
              <a:cs typeface="Browallia New" panose="020B0604020202020204" pitchFamily="34" charset="-34"/>
            </a:endParaRPr>
          </a:p>
          <a:p>
            <a:pPr>
              <a:lnSpc>
                <a:spcPct val="150000"/>
              </a:lnSpc>
            </a:pPr>
            <a:endParaRPr lang="en-GB" sz="2800" dirty="0" smtClean="0">
              <a:solidFill>
                <a:schemeClr val="bg2">
                  <a:lumMod val="50000"/>
                </a:schemeClr>
              </a:solidFill>
              <a:latin typeface="Browallia New" panose="020B0604020202020204" pitchFamily="34" charset="-34"/>
              <a:cs typeface="Browallia New" panose="020B0604020202020204" pitchFamily="34" charset="-34"/>
            </a:endParaRPr>
          </a:p>
          <a:p>
            <a:pPr>
              <a:lnSpc>
                <a:spcPct val="150000"/>
              </a:lnSpc>
            </a:pPr>
            <a:endParaRPr lang="es-CO" sz="2800" dirty="0">
              <a:solidFill>
                <a:schemeClr val="bg2">
                  <a:lumMod val="50000"/>
                </a:schemeClr>
              </a:solidFill>
              <a:latin typeface="Browallia New" panose="020B0604020202020204" pitchFamily="34" charset="-34"/>
              <a:cs typeface="Browallia New" panose="020B0604020202020204" pitchFamily="34" charset="-34"/>
            </a:endParaRPr>
          </a:p>
        </p:txBody>
      </p:sp>
      <p:sp>
        <p:nvSpPr>
          <p:cNvPr id="26" name="TextBox 25"/>
          <p:cNvSpPr txBox="1"/>
          <p:nvPr/>
        </p:nvSpPr>
        <p:spPr>
          <a:xfrm>
            <a:off x="5981154" y="1206242"/>
            <a:ext cx="1159592" cy="3108543"/>
          </a:xfrm>
          <a:prstGeom prst="rect">
            <a:avLst/>
          </a:prstGeom>
          <a:noFill/>
        </p:spPr>
        <p:txBody>
          <a:bodyPr wrap="square" rtlCol="0">
            <a:spAutoFit/>
          </a:bodyPr>
          <a:lstStyle/>
          <a:p>
            <a:r>
              <a:rPr lang="en-GB" sz="2800" dirty="0" smtClean="0">
                <a:solidFill>
                  <a:schemeClr val="bg2">
                    <a:lumMod val="50000"/>
                  </a:schemeClr>
                </a:solidFill>
                <a:latin typeface="Browallia New" panose="020B0604020202020204" pitchFamily="34" charset="-34"/>
                <a:cs typeface="Browallia New" panose="020B0604020202020204" pitchFamily="34" charset="-34"/>
              </a:rPr>
              <a:t>Biomass:</a:t>
            </a:r>
          </a:p>
          <a:p>
            <a:r>
              <a:rPr lang="en-GB" sz="2800" dirty="0" smtClean="0">
                <a:solidFill>
                  <a:schemeClr val="bg2">
                    <a:lumMod val="50000"/>
                  </a:schemeClr>
                </a:solidFill>
                <a:latin typeface="Browallia New" panose="020B0604020202020204" pitchFamily="34" charset="-34"/>
                <a:cs typeface="Browallia New" panose="020B0604020202020204" pitchFamily="34" charset="-34"/>
              </a:rPr>
              <a:t>Char:</a:t>
            </a:r>
          </a:p>
          <a:p>
            <a:r>
              <a:rPr lang="en-GB" sz="2800" dirty="0" smtClean="0">
                <a:solidFill>
                  <a:schemeClr val="bg2">
                    <a:lumMod val="50000"/>
                  </a:schemeClr>
                </a:solidFill>
                <a:latin typeface="Browallia New" panose="020B0604020202020204" pitchFamily="34" charset="-34"/>
                <a:cs typeface="Browallia New" panose="020B0604020202020204" pitchFamily="34" charset="-34"/>
              </a:rPr>
              <a:t>Tar:</a:t>
            </a:r>
          </a:p>
          <a:p>
            <a:r>
              <a:rPr lang="en-GB" sz="2800" dirty="0" smtClean="0">
                <a:solidFill>
                  <a:schemeClr val="bg2">
                    <a:lumMod val="50000"/>
                  </a:schemeClr>
                </a:solidFill>
                <a:latin typeface="Browallia New" panose="020B0604020202020204" pitchFamily="34" charset="-34"/>
                <a:cs typeface="Browallia New" panose="020B0604020202020204" pitchFamily="34" charset="-34"/>
              </a:rPr>
              <a:t>Gas:</a:t>
            </a:r>
          </a:p>
          <a:p>
            <a:endParaRPr lang="en-GB" sz="2800" dirty="0">
              <a:solidFill>
                <a:schemeClr val="bg2">
                  <a:lumMod val="50000"/>
                </a:schemeClr>
              </a:solidFill>
              <a:latin typeface="Browallia New" panose="020B0604020202020204" pitchFamily="34" charset="-34"/>
              <a:cs typeface="Browallia New" panose="020B0604020202020204" pitchFamily="34" charset="-34"/>
            </a:endParaRPr>
          </a:p>
          <a:p>
            <a:endParaRPr lang="en-GB" sz="2800" dirty="0" smtClean="0">
              <a:solidFill>
                <a:schemeClr val="bg2">
                  <a:lumMod val="50000"/>
                </a:schemeClr>
              </a:solidFill>
              <a:latin typeface="Browallia New" panose="020B0604020202020204" pitchFamily="34" charset="-34"/>
              <a:cs typeface="Browallia New" panose="020B0604020202020204" pitchFamily="34" charset="-34"/>
            </a:endParaRPr>
          </a:p>
          <a:p>
            <a:endParaRPr lang="es-CO" sz="2800" dirty="0">
              <a:solidFill>
                <a:schemeClr val="bg2">
                  <a:lumMod val="50000"/>
                </a:schemeClr>
              </a:solidFill>
              <a:latin typeface="Browallia New" panose="020B0604020202020204" pitchFamily="34" charset="-34"/>
              <a:cs typeface="Browallia New" panose="020B0604020202020204" pitchFamily="34" charset="-34"/>
            </a:endParaRPr>
          </a:p>
        </p:txBody>
      </p:sp>
      <p:grpSp>
        <p:nvGrpSpPr>
          <p:cNvPr id="29" name="Group 28"/>
          <p:cNvGrpSpPr/>
          <p:nvPr/>
        </p:nvGrpSpPr>
        <p:grpSpPr>
          <a:xfrm>
            <a:off x="1481365" y="5045302"/>
            <a:ext cx="3727286" cy="773708"/>
            <a:chOff x="1481365" y="5045302"/>
            <a:chExt cx="3727286" cy="773708"/>
          </a:xfrm>
        </p:grpSpPr>
        <p:pic>
          <p:nvPicPr>
            <p:cNvPr id="27" name="Picture 26"/>
            <p:cNvPicPr>
              <a:picLocks noChangeAspect="1"/>
            </p:cNvPicPr>
            <p:nvPr/>
          </p:nvPicPr>
          <p:blipFill rotWithShape="1">
            <a:blip r:embed="rId5"/>
            <a:srcRect l="36135" t="33482" r="11227" b="23660"/>
            <a:stretch/>
          </p:blipFill>
          <p:spPr>
            <a:xfrm>
              <a:off x="3518467" y="5045302"/>
              <a:ext cx="1690184" cy="773708"/>
            </a:xfrm>
            <a:prstGeom prst="rect">
              <a:avLst/>
            </a:prstGeom>
          </p:spPr>
        </p:pic>
        <p:sp>
          <p:nvSpPr>
            <p:cNvPr id="28" name="TextBox 27"/>
            <p:cNvSpPr txBox="1"/>
            <p:nvPr/>
          </p:nvSpPr>
          <p:spPr>
            <a:xfrm>
              <a:off x="1481365" y="5219164"/>
              <a:ext cx="2147458" cy="400110"/>
            </a:xfrm>
            <a:prstGeom prst="rect">
              <a:avLst/>
            </a:prstGeom>
            <a:noFill/>
          </p:spPr>
          <p:txBody>
            <a:bodyPr wrap="square" rtlCol="0">
              <a:spAutoFit/>
            </a:bodyPr>
            <a:lstStyle/>
            <a:p>
              <a:r>
                <a:rPr lang="en-GB" sz="2000" dirty="0" smtClean="0"/>
                <a:t>Darcy’s Equation:</a:t>
              </a:r>
              <a:endParaRPr lang="es-CO" sz="2000" dirty="0"/>
            </a:p>
          </p:txBody>
        </p:sp>
      </p:grpSp>
    </p:spTree>
    <p:extLst>
      <p:ext uri="{BB962C8B-B14F-4D97-AF65-F5344CB8AC3E}">
        <p14:creationId xmlns:p14="http://schemas.microsoft.com/office/powerpoint/2010/main" val="288157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45616"/>
            <a:ext cx="10515600" cy="1074057"/>
          </a:xfrm>
        </p:spPr>
        <p:txBody>
          <a:bodyPr/>
          <a:lstStyle/>
          <a:p>
            <a:r>
              <a:rPr lang="en-GB" dirty="0"/>
              <a:t>Prioritising pressure</a:t>
            </a:r>
            <a:endParaRPr lang="es-CO" dirty="0"/>
          </a:p>
        </p:txBody>
      </p:sp>
      <p:pic>
        <p:nvPicPr>
          <p:cNvPr id="9" name="Content Placeholder 8"/>
          <p:cNvPicPr>
            <a:picLocks noGrp="1" noChangeAspect="1"/>
          </p:cNvPicPr>
          <p:nvPr>
            <p:ph sz="half" idx="1"/>
          </p:nvPr>
        </p:nvPicPr>
        <p:blipFill rotWithShape="1">
          <a:blip r:embed="rId2"/>
          <a:srcRect l="10564" t="3911" r="19128" b="3918"/>
          <a:stretch/>
        </p:blipFill>
        <p:spPr>
          <a:xfrm>
            <a:off x="1933445" y="1535857"/>
            <a:ext cx="3643085" cy="2685143"/>
          </a:xfrm>
          <a:prstGeom prst="rect">
            <a:avLst/>
          </a:prstGeom>
        </p:spPr>
      </p:pic>
      <p:sp>
        <p:nvSpPr>
          <p:cNvPr id="5" name="Date Placeholder 4"/>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17</a:t>
            </a:fld>
            <a:endParaRPr lang="en-US" dirty="0"/>
          </a:p>
        </p:txBody>
      </p:sp>
      <p:sp>
        <p:nvSpPr>
          <p:cNvPr id="8" name="Text Placeholder 7"/>
          <p:cNvSpPr>
            <a:spLocks noGrp="1"/>
          </p:cNvSpPr>
          <p:nvPr>
            <p:ph type="body" sz="quarter" idx="13"/>
          </p:nvPr>
        </p:nvSpPr>
        <p:spPr>
          <a:xfrm>
            <a:off x="29936" y="352878"/>
            <a:ext cx="1451428" cy="368300"/>
          </a:xfrm>
        </p:spPr>
        <p:txBody>
          <a:bodyPr/>
          <a:lstStyle/>
          <a:p>
            <a:r>
              <a:rPr lang="en-GB" dirty="0" smtClean="0"/>
              <a:t>Pyrolysis Model</a:t>
            </a:r>
            <a:endParaRPr lang="es-CO" dirty="0"/>
          </a:p>
        </p:txBody>
      </p:sp>
      <p:pic>
        <p:nvPicPr>
          <p:cNvPr id="3" name="Content Placeholder 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86700" y="1471353"/>
            <a:ext cx="1796217" cy="787911"/>
          </a:xfrm>
        </p:spPr>
      </p:pic>
      <mc:AlternateContent xmlns:mc="http://schemas.openxmlformats.org/markup-compatibility/2006" xmlns:a14="http://schemas.microsoft.com/office/drawing/2010/main">
        <mc:Choice Requires="a14">
          <p:sp>
            <p:nvSpPr>
              <p:cNvPr id="4" name="TextBox 3"/>
              <p:cNvSpPr txBox="1"/>
              <p:nvPr/>
            </p:nvSpPr>
            <p:spPr>
              <a:xfrm>
                <a:off x="8254249" y="2693762"/>
                <a:ext cx="114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𝜌</m:t>
                          </m:r>
                        </m:e>
                        <m:sub>
                          <m:r>
                            <a:rPr lang="en-GB" sz="2400" b="0" i="1" smtClean="0">
                              <a:latin typeface="Cambria Math" panose="02040503050406030204" pitchFamily="18" charset="0"/>
                              <a:ea typeface="Cambria Math" panose="02040503050406030204" pitchFamily="18" charset="0"/>
                            </a:rPr>
                            <m:t>𝑖</m:t>
                          </m:r>
                        </m:sub>
                      </m:sSub>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𝜀</m:t>
                          </m:r>
                          <m:acc>
                            <m:accPr>
                              <m:chr m:val="̂"/>
                              <m:ctrlPr>
                                <a:rPr lang="es-CO" sz="2400" i="1">
                                  <a:latin typeface="Cambria Math" panose="02040503050406030204" pitchFamily="18" charset="0"/>
                                  <a:ea typeface="Cambria Math" panose="02040503050406030204" pitchFamily="18" charset="0"/>
                                </a:rPr>
                              </m:ctrlPr>
                            </m:accPr>
                            <m:e>
                              <m:r>
                                <a:rPr lang="es-CO" sz="2400" i="1">
                                  <a:latin typeface="Cambria Math" panose="02040503050406030204" pitchFamily="18" charset="0"/>
                                  <a:ea typeface="Cambria Math" panose="02040503050406030204" pitchFamily="18" charset="0"/>
                                </a:rPr>
                                <m:t>𝜌</m:t>
                              </m:r>
                            </m:e>
                          </m:acc>
                        </m:e>
                        <m:sub>
                          <m:r>
                            <a:rPr lang="en-GB" sz="2400" b="0" i="1" smtClean="0">
                              <a:latin typeface="Cambria Math" panose="02040503050406030204" pitchFamily="18" charset="0"/>
                              <a:ea typeface="Cambria Math" panose="02040503050406030204" pitchFamily="18" charset="0"/>
                            </a:rPr>
                            <m:t>𝑖</m:t>
                          </m:r>
                        </m:sub>
                      </m:sSub>
                    </m:oMath>
                  </m:oMathPara>
                </a14:m>
                <a:endParaRPr lang="es-CO"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8254249" y="2693762"/>
                <a:ext cx="1143070" cy="369332"/>
              </a:xfrm>
              <a:prstGeom prst="rect">
                <a:avLst/>
              </a:prstGeom>
              <a:blipFill rotWithShape="0">
                <a:blip r:embed="rId4"/>
                <a:stretch>
                  <a:fillRect l="-5851" t="-18333" r="-31915" b="-26667"/>
                </a:stretch>
              </a:blipFill>
            </p:spPr>
            <p:txBody>
              <a:bodyPr/>
              <a:lstStyle/>
              <a:p>
                <a:r>
                  <a:rPr lang="es-CO">
                    <a:noFill/>
                  </a:rPr>
                  <a:t> </a:t>
                </a:r>
              </a:p>
            </p:txBody>
          </p:sp>
        </mc:Fallback>
      </mc:AlternateContent>
      <p:grpSp>
        <p:nvGrpSpPr>
          <p:cNvPr id="15" name="Group 14"/>
          <p:cNvGrpSpPr/>
          <p:nvPr/>
        </p:nvGrpSpPr>
        <p:grpSpPr>
          <a:xfrm>
            <a:off x="755650" y="1901988"/>
            <a:ext cx="6800850" cy="2303300"/>
            <a:chOff x="1096604" y="1879600"/>
            <a:chExt cx="6459896" cy="2303300"/>
          </a:xfrm>
        </p:grpSpPr>
        <p:sp>
          <p:nvSpPr>
            <p:cNvPr id="10" name="Rectangle 9"/>
            <p:cNvSpPr/>
            <p:nvPr/>
          </p:nvSpPr>
          <p:spPr>
            <a:xfrm>
              <a:off x="1096604" y="2857500"/>
              <a:ext cx="4408846" cy="13254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cxnSp>
          <p:nvCxnSpPr>
            <p:cNvPr id="13" name="Elbow Connector 12"/>
            <p:cNvCxnSpPr>
              <a:stCxn id="10" idx="3"/>
            </p:cNvCxnSpPr>
            <p:nvPr/>
          </p:nvCxnSpPr>
          <p:spPr>
            <a:xfrm flipV="1">
              <a:off x="5505450" y="1879600"/>
              <a:ext cx="2051050" cy="164060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650" y="4607694"/>
            <a:ext cx="10496550" cy="973706"/>
          </a:xfrm>
          <a:prstGeom prst="rect">
            <a:avLst/>
          </a:prstGeom>
        </p:spPr>
      </p:pic>
      <p:grpSp>
        <p:nvGrpSpPr>
          <p:cNvPr id="32" name="Group 31"/>
          <p:cNvGrpSpPr/>
          <p:nvPr/>
        </p:nvGrpSpPr>
        <p:grpSpPr>
          <a:xfrm>
            <a:off x="1611991" y="4458222"/>
            <a:ext cx="2456156" cy="1810874"/>
            <a:chOff x="1611991" y="4458222"/>
            <a:chExt cx="2456156" cy="1810874"/>
          </a:xfrm>
        </p:grpSpPr>
        <p:grpSp>
          <p:nvGrpSpPr>
            <p:cNvPr id="19" name="Group 18"/>
            <p:cNvGrpSpPr/>
            <p:nvPr/>
          </p:nvGrpSpPr>
          <p:grpSpPr>
            <a:xfrm>
              <a:off x="1611991" y="4458222"/>
              <a:ext cx="2456156" cy="1296330"/>
              <a:chOff x="1481364" y="4458222"/>
              <a:chExt cx="2620736" cy="1296330"/>
            </a:xfrm>
          </p:grpSpPr>
          <p:sp>
            <p:nvSpPr>
              <p:cNvPr id="17" name="Rectangle 16"/>
              <p:cNvSpPr/>
              <p:nvPr/>
            </p:nvSpPr>
            <p:spPr>
              <a:xfrm>
                <a:off x="1481364" y="4458222"/>
                <a:ext cx="2620736" cy="12963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18" name="Rectangle 17"/>
              <p:cNvSpPr/>
              <p:nvPr/>
            </p:nvSpPr>
            <p:spPr>
              <a:xfrm>
                <a:off x="3441700" y="4473934"/>
                <a:ext cx="444500" cy="1280618"/>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0" name="TextBox 19"/>
            <p:cNvSpPr txBox="1"/>
            <p:nvPr/>
          </p:nvSpPr>
          <p:spPr>
            <a:xfrm>
              <a:off x="2183466" y="5745876"/>
              <a:ext cx="1153767" cy="523220"/>
            </a:xfrm>
            <a:prstGeom prst="rect">
              <a:avLst/>
            </a:prstGeom>
            <a:noFill/>
          </p:spPr>
          <p:txBody>
            <a:bodyPr wrap="square" rtlCol="0">
              <a:spAutoFit/>
            </a:bodyPr>
            <a:lstStyle/>
            <a:p>
              <a:r>
                <a:rPr lang="en-GB" sz="2800" dirty="0" smtClean="0">
                  <a:latin typeface="Browallia New" panose="020B0604020202020204" pitchFamily="34" charset="-34"/>
                  <a:cs typeface="Browallia New" panose="020B0604020202020204" pitchFamily="34" charset="-34"/>
                </a:rPr>
                <a:t>Gas flow</a:t>
              </a:r>
              <a:endParaRPr lang="es-CO" sz="2800" dirty="0">
                <a:latin typeface="Browallia New" panose="020B0604020202020204" pitchFamily="34" charset="-34"/>
                <a:cs typeface="Browallia New" panose="020B0604020202020204" pitchFamily="34" charset="-34"/>
              </a:endParaRPr>
            </a:p>
          </p:txBody>
        </p:sp>
      </p:grpSp>
      <p:grpSp>
        <p:nvGrpSpPr>
          <p:cNvPr id="36" name="Group 35"/>
          <p:cNvGrpSpPr/>
          <p:nvPr/>
        </p:nvGrpSpPr>
        <p:grpSpPr>
          <a:xfrm>
            <a:off x="4223468" y="4437292"/>
            <a:ext cx="2556373" cy="1831804"/>
            <a:chOff x="4142445" y="4444897"/>
            <a:chExt cx="2556373" cy="1831804"/>
          </a:xfrm>
        </p:grpSpPr>
        <p:grpSp>
          <p:nvGrpSpPr>
            <p:cNvPr id="21" name="Group 20"/>
            <p:cNvGrpSpPr/>
            <p:nvPr/>
          </p:nvGrpSpPr>
          <p:grpSpPr>
            <a:xfrm>
              <a:off x="4313464" y="4444897"/>
              <a:ext cx="2214336" cy="1318721"/>
              <a:chOff x="1328898" y="4437041"/>
              <a:chExt cx="2620736" cy="1318721"/>
            </a:xfrm>
          </p:grpSpPr>
          <p:sp>
            <p:nvSpPr>
              <p:cNvPr id="22" name="Rectangle 21"/>
              <p:cNvSpPr/>
              <p:nvPr/>
            </p:nvSpPr>
            <p:spPr>
              <a:xfrm>
                <a:off x="1328898" y="4437041"/>
                <a:ext cx="2620736" cy="12963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3" name="Rectangle 22"/>
              <p:cNvSpPr/>
              <p:nvPr/>
            </p:nvSpPr>
            <p:spPr>
              <a:xfrm>
                <a:off x="1662693" y="4437041"/>
                <a:ext cx="678640" cy="1318721"/>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3" name="TextBox 32"/>
            <p:cNvSpPr txBox="1"/>
            <p:nvPr/>
          </p:nvSpPr>
          <p:spPr>
            <a:xfrm>
              <a:off x="4142445" y="5753481"/>
              <a:ext cx="2556373" cy="523220"/>
            </a:xfrm>
            <a:prstGeom prst="rect">
              <a:avLst/>
            </a:prstGeom>
            <a:noFill/>
          </p:spPr>
          <p:txBody>
            <a:bodyPr wrap="square" rtlCol="0">
              <a:spAutoFit/>
            </a:bodyPr>
            <a:lstStyle/>
            <a:p>
              <a:r>
                <a:rPr lang="en-GB" sz="2800" dirty="0" smtClean="0">
                  <a:latin typeface="Browallia New" panose="020B0604020202020204" pitchFamily="34" charset="-34"/>
                  <a:cs typeface="Browallia New" panose="020B0604020202020204" pitchFamily="34" charset="-34"/>
                </a:rPr>
                <a:t>Temperature variation</a:t>
              </a:r>
              <a:endParaRPr lang="es-CO" sz="2800" dirty="0">
                <a:latin typeface="Browallia New" panose="020B0604020202020204" pitchFamily="34" charset="-34"/>
                <a:cs typeface="Browallia New" panose="020B0604020202020204" pitchFamily="34" charset="-34"/>
              </a:endParaRPr>
            </a:p>
          </p:txBody>
        </p:sp>
      </p:grpSp>
      <p:grpSp>
        <p:nvGrpSpPr>
          <p:cNvPr id="35" name="Group 34"/>
          <p:cNvGrpSpPr/>
          <p:nvPr/>
        </p:nvGrpSpPr>
        <p:grpSpPr>
          <a:xfrm>
            <a:off x="6779841" y="4416135"/>
            <a:ext cx="4717676" cy="1762417"/>
            <a:chOff x="6779841" y="4416135"/>
            <a:chExt cx="4717676" cy="1762417"/>
          </a:xfrm>
        </p:grpSpPr>
        <p:grpSp>
          <p:nvGrpSpPr>
            <p:cNvPr id="24" name="Group 23"/>
            <p:cNvGrpSpPr/>
            <p:nvPr/>
          </p:nvGrpSpPr>
          <p:grpSpPr>
            <a:xfrm>
              <a:off x="6779841" y="4416135"/>
              <a:ext cx="4643032" cy="1296330"/>
              <a:chOff x="1481364" y="4458222"/>
              <a:chExt cx="2620736" cy="1296330"/>
            </a:xfrm>
          </p:grpSpPr>
          <p:sp>
            <p:nvSpPr>
              <p:cNvPr id="26" name="Rectangle 25"/>
              <p:cNvSpPr/>
              <p:nvPr/>
            </p:nvSpPr>
            <p:spPr>
              <a:xfrm>
                <a:off x="1481364" y="4458222"/>
                <a:ext cx="2620736" cy="129633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27" name="Rectangle 26"/>
              <p:cNvSpPr/>
              <p:nvPr/>
            </p:nvSpPr>
            <p:spPr>
              <a:xfrm>
                <a:off x="3310864" y="4473934"/>
                <a:ext cx="694901" cy="1280618"/>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4" name="TextBox 33"/>
            <p:cNvSpPr txBox="1"/>
            <p:nvPr/>
          </p:nvSpPr>
          <p:spPr>
            <a:xfrm>
              <a:off x="7112000" y="5655332"/>
              <a:ext cx="4385517" cy="523220"/>
            </a:xfrm>
            <a:prstGeom prst="rect">
              <a:avLst/>
            </a:prstGeom>
            <a:noFill/>
          </p:spPr>
          <p:txBody>
            <a:bodyPr wrap="square" rtlCol="0">
              <a:spAutoFit/>
            </a:bodyPr>
            <a:lstStyle/>
            <a:p>
              <a:r>
                <a:rPr lang="en-GB" sz="2800" dirty="0" smtClean="0">
                  <a:latin typeface="Browallia New" panose="020B0604020202020204" pitchFamily="34" charset="-34"/>
                  <a:cs typeface="Browallia New" panose="020B0604020202020204" pitchFamily="34" charset="-34"/>
                </a:rPr>
                <a:t>Porosity variation – solid volatilization</a:t>
              </a:r>
              <a:endParaRPr lang="es-CO" sz="2800" dirty="0">
                <a:latin typeface="Browallia New" panose="020B0604020202020204" pitchFamily="34" charset="-34"/>
                <a:cs typeface="Browallia New" panose="020B0604020202020204" pitchFamily="34" charset="-34"/>
              </a:endParaRPr>
            </a:p>
          </p:txBody>
        </p:sp>
      </p:grpSp>
      <p:sp>
        <p:nvSpPr>
          <p:cNvPr id="30" name="TextBox 29"/>
          <p:cNvSpPr txBox="1"/>
          <p:nvPr/>
        </p:nvSpPr>
        <p:spPr>
          <a:xfrm>
            <a:off x="1003618" y="1539295"/>
            <a:ext cx="1159592" cy="4616648"/>
          </a:xfrm>
          <a:prstGeom prst="rect">
            <a:avLst/>
          </a:prstGeom>
          <a:noFill/>
        </p:spPr>
        <p:txBody>
          <a:bodyPr wrap="square" rtlCol="0">
            <a:spAutoFit/>
          </a:bodyPr>
          <a:lstStyle/>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Biomass:</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Char:</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Tar:</a:t>
            </a:r>
          </a:p>
          <a:p>
            <a:pPr>
              <a:lnSpc>
                <a:spcPct val="150000"/>
              </a:lnSpc>
            </a:pPr>
            <a:r>
              <a:rPr lang="en-GB" sz="2800" dirty="0" smtClean="0">
                <a:solidFill>
                  <a:schemeClr val="bg2">
                    <a:lumMod val="50000"/>
                  </a:schemeClr>
                </a:solidFill>
                <a:latin typeface="Browallia New" panose="020B0604020202020204" pitchFamily="34" charset="-34"/>
                <a:cs typeface="Browallia New" panose="020B0604020202020204" pitchFamily="34" charset="-34"/>
              </a:rPr>
              <a:t>Gas:</a:t>
            </a:r>
          </a:p>
          <a:p>
            <a:pPr>
              <a:lnSpc>
                <a:spcPct val="150000"/>
              </a:lnSpc>
            </a:pPr>
            <a:endParaRPr lang="en-GB" sz="2800" dirty="0">
              <a:solidFill>
                <a:schemeClr val="bg2">
                  <a:lumMod val="50000"/>
                </a:schemeClr>
              </a:solidFill>
              <a:latin typeface="Browallia New" panose="020B0604020202020204" pitchFamily="34" charset="-34"/>
              <a:cs typeface="Browallia New" panose="020B0604020202020204" pitchFamily="34" charset="-34"/>
            </a:endParaRPr>
          </a:p>
          <a:p>
            <a:pPr>
              <a:lnSpc>
                <a:spcPct val="150000"/>
              </a:lnSpc>
            </a:pPr>
            <a:endParaRPr lang="en-GB" sz="2800" dirty="0" smtClean="0">
              <a:solidFill>
                <a:schemeClr val="bg2">
                  <a:lumMod val="50000"/>
                </a:schemeClr>
              </a:solidFill>
              <a:latin typeface="Browallia New" panose="020B0604020202020204" pitchFamily="34" charset="-34"/>
              <a:cs typeface="Browallia New" panose="020B0604020202020204" pitchFamily="34" charset="-34"/>
            </a:endParaRPr>
          </a:p>
          <a:p>
            <a:pPr>
              <a:lnSpc>
                <a:spcPct val="150000"/>
              </a:lnSpc>
            </a:pPr>
            <a:endParaRPr lang="es-CO" sz="2800" dirty="0">
              <a:solidFill>
                <a:schemeClr val="bg2">
                  <a:lumMod val="50000"/>
                </a:schemeClr>
              </a:solidFill>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406830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6"/>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GB" dirty="0" smtClean="0"/>
              <a:t>Conservation of energy</a:t>
            </a:r>
            <a:endParaRPr lang="en-US" dirty="0"/>
          </a:p>
        </p:txBody>
      </p:sp>
      <p:pic>
        <p:nvPicPr>
          <p:cNvPr id="6" name="Content Placeholder 5"/>
          <p:cNvPicPr>
            <a:picLocks noGrp="1" noChangeAspect="1"/>
          </p:cNvPicPr>
          <p:nvPr>
            <p:ph sz="half" idx="2"/>
          </p:nvPr>
        </p:nvPicPr>
        <p:blipFill rotWithShape="1">
          <a:blip r:embed="rId2"/>
          <a:srcRect l="18547" t="11861" r="17347" b="10629"/>
          <a:stretch/>
        </p:blipFill>
        <p:spPr>
          <a:xfrm>
            <a:off x="689625" y="2263054"/>
            <a:ext cx="5940295" cy="4038067"/>
          </a:xfrm>
          <a:prstGeom prst="rect">
            <a:avLst/>
          </a:prstGeom>
        </p:spPr>
      </p:pic>
      <p:sp>
        <p:nvSpPr>
          <p:cNvPr id="8" name="TextBox 7"/>
          <p:cNvSpPr txBox="1"/>
          <p:nvPr/>
        </p:nvSpPr>
        <p:spPr>
          <a:xfrm>
            <a:off x="161271" y="243060"/>
            <a:ext cx="1353857" cy="830997"/>
          </a:xfrm>
          <a:prstGeom prst="rect">
            <a:avLst/>
          </a:prstGeom>
          <a:noFill/>
        </p:spPr>
        <p:txBody>
          <a:bodyPr wrap="square" rtlCol="0" anchor="ctr">
            <a:spAutoFit/>
          </a:bodyPr>
          <a:lstStyle/>
          <a:p>
            <a:pPr algn="ctr"/>
            <a:r>
              <a:rPr lang="en-GB" sz="2400" dirty="0" smtClean="0">
                <a:solidFill>
                  <a:schemeClr val="bg1"/>
                </a:solidFill>
                <a:latin typeface="Browallia New" panose="020B0604020202020204" pitchFamily="34" charset="-34"/>
                <a:cs typeface="Browallia New" panose="020B0604020202020204" pitchFamily="34" charset="-34"/>
              </a:rPr>
              <a:t>Pyrolysis model</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5" name="Footer Placeholder 4"/>
          <p:cNvSpPr>
            <a:spLocks noGrp="1"/>
          </p:cNvSpPr>
          <p:nvPr>
            <p:ph type="ftr" sz="quarter" idx="11"/>
          </p:nvPr>
        </p:nvSpPr>
        <p:spPr/>
        <p:txBody>
          <a:bodyPr/>
          <a:lstStyle/>
          <a:p>
            <a:r>
              <a:rPr lang="en-GB" smtClean="0"/>
              <a:t>Nicolas CUERVO </a:t>
            </a:r>
            <a:endParaRPr lang="en-US"/>
          </a:p>
        </p:txBody>
      </p:sp>
      <p:sp>
        <p:nvSpPr>
          <p:cNvPr id="9" name="Date Placeholder 8"/>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0" name="Slide Number Placeholder 9"/>
          <p:cNvSpPr>
            <a:spLocks noGrp="1"/>
          </p:cNvSpPr>
          <p:nvPr>
            <p:ph type="sldNum" sz="quarter" idx="12"/>
          </p:nvPr>
        </p:nvSpPr>
        <p:spPr/>
        <p:txBody>
          <a:bodyPr/>
          <a:lstStyle/>
          <a:p>
            <a:fld id="{2B963A44-C0BC-5E4E-8E9A-D3D3AA7ED968}" type="slidenum">
              <a:rPr lang="en-US" smtClean="0"/>
              <a:pPr/>
              <a:t>18</a:t>
            </a:fld>
            <a:endParaRPr lang="en-US" dirty="0"/>
          </a:p>
        </p:txBody>
      </p:sp>
      <p:pic>
        <p:nvPicPr>
          <p:cNvPr id="12" name="Content Placeholder 11"/>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752599" y="1265811"/>
            <a:ext cx="10287001" cy="997243"/>
          </a:xfrm>
        </p:spPr>
      </p:pic>
      <p:sp>
        <p:nvSpPr>
          <p:cNvPr id="13" name="Rectangle 12"/>
          <p:cNvSpPr/>
          <p:nvPr/>
        </p:nvSpPr>
        <p:spPr>
          <a:xfrm>
            <a:off x="3844212" y="1074057"/>
            <a:ext cx="2911151" cy="2061028"/>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endParaRPr lang="en-GB" dirty="0"/>
          </a:p>
          <a:p>
            <a:pPr algn="ctr"/>
            <a:r>
              <a:rPr lang="en-GB" dirty="0" smtClean="0"/>
              <a:t>Thermal energy entering/leaving by convection</a:t>
            </a:r>
            <a:endParaRPr lang="es-CO" dirty="0"/>
          </a:p>
        </p:txBody>
      </p:sp>
      <p:sp>
        <p:nvSpPr>
          <p:cNvPr id="14" name="Rectangle 13"/>
          <p:cNvSpPr/>
          <p:nvPr/>
        </p:nvSpPr>
        <p:spPr>
          <a:xfrm>
            <a:off x="6844264" y="1083808"/>
            <a:ext cx="1828799" cy="1799772"/>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endParaRPr lang="en-GB" dirty="0"/>
          </a:p>
          <a:p>
            <a:pPr algn="ctr"/>
            <a:r>
              <a:rPr lang="en-GB" dirty="0" smtClean="0"/>
              <a:t>Conductive heat transfer</a:t>
            </a:r>
            <a:endParaRPr lang="es-CO" dirty="0"/>
          </a:p>
        </p:txBody>
      </p:sp>
      <p:sp>
        <p:nvSpPr>
          <p:cNvPr id="15" name="Rectangle 14"/>
          <p:cNvSpPr/>
          <p:nvPr/>
        </p:nvSpPr>
        <p:spPr>
          <a:xfrm>
            <a:off x="8634964" y="1074056"/>
            <a:ext cx="1399592" cy="2079691"/>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endParaRPr lang="en-GB" dirty="0" smtClean="0"/>
          </a:p>
          <a:p>
            <a:pPr algn="ctr"/>
            <a:r>
              <a:rPr lang="en-GB" dirty="0" smtClean="0"/>
              <a:t>Compressive/ expansive effect of convection</a:t>
            </a:r>
            <a:endParaRPr lang="es-CO" dirty="0"/>
          </a:p>
        </p:txBody>
      </p:sp>
      <p:sp>
        <p:nvSpPr>
          <p:cNvPr id="16" name="Rectangle 15"/>
          <p:cNvSpPr/>
          <p:nvPr/>
        </p:nvSpPr>
        <p:spPr>
          <a:xfrm>
            <a:off x="9983756" y="1074056"/>
            <a:ext cx="2055844" cy="2079691"/>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endParaRPr lang="en-GB" dirty="0" smtClean="0"/>
          </a:p>
          <a:p>
            <a:pPr algn="ctr"/>
            <a:r>
              <a:rPr lang="en-GB" dirty="0" smtClean="0"/>
              <a:t>Reactive heat generation</a:t>
            </a:r>
            <a:endParaRPr lang="es-CO" dirty="0"/>
          </a:p>
        </p:txBody>
      </p:sp>
      <p:sp>
        <p:nvSpPr>
          <p:cNvPr id="3" name="TextBox 2"/>
          <p:cNvSpPr txBox="1"/>
          <p:nvPr/>
        </p:nvSpPr>
        <p:spPr>
          <a:xfrm>
            <a:off x="7343394" y="4201014"/>
            <a:ext cx="4477512" cy="461665"/>
          </a:xfrm>
          <a:prstGeom prst="rect">
            <a:avLst/>
          </a:prstGeom>
          <a:noFill/>
        </p:spPr>
        <p:txBody>
          <a:bodyPr wrap="square" rtlCol="0">
            <a:spAutoFit/>
          </a:bodyPr>
          <a:lstStyle/>
          <a:p>
            <a:r>
              <a:rPr lang="en-GB" sz="2400" b="1" dirty="0" smtClean="0"/>
              <a:t>Exothermic reaction above 750K</a:t>
            </a:r>
            <a:endParaRPr lang="es-CO" sz="2400" b="1" dirty="0"/>
          </a:p>
        </p:txBody>
      </p:sp>
    </p:spTree>
    <p:extLst>
      <p:ext uri="{BB962C8B-B14F-4D97-AF65-F5344CB8AC3E}">
        <p14:creationId xmlns:p14="http://schemas.microsoft.com/office/powerpoint/2010/main" val="305803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Boundary conditions</a:t>
            </a:r>
            <a:endParaRPr lang="en-GB"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19</a:t>
            </a:fld>
            <a:endParaRPr lang="en-US" dirty="0"/>
          </a:p>
        </p:txBody>
      </p:sp>
      <p:sp>
        <p:nvSpPr>
          <p:cNvPr id="8" name="Text Placeholder 7"/>
          <p:cNvSpPr>
            <a:spLocks noGrp="1"/>
          </p:cNvSpPr>
          <p:nvPr>
            <p:ph type="body" sz="quarter" idx="13"/>
          </p:nvPr>
        </p:nvSpPr>
        <p:spPr/>
        <p:txBody>
          <a:bodyPr/>
          <a:lstStyle/>
          <a:p>
            <a:r>
              <a:rPr lang="en-GB" dirty="0" smtClean="0"/>
              <a:t>Pyrolysis</a:t>
            </a:r>
            <a:r>
              <a:rPr lang="fr-FR" dirty="0" smtClean="0"/>
              <a:t> </a:t>
            </a:r>
            <a:br>
              <a:rPr lang="fr-FR" dirty="0" smtClean="0"/>
            </a:br>
            <a:r>
              <a:rPr lang="fr-FR" dirty="0" smtClean="0"/>
              <a:t>model</a:t>
            </a:r>
            <a:endParaRPr lang="es-CO" dirty="0"/>
          </a:p>
        </p:txBody>
      </p:sp>
      <mc:AlternateContent xmlns:mc="http://schemas.openxmlformats.org/markup-compatibility/2006" xmlns:a14="http://schemas.microsoft.com/office/drawing/2010/main">
        <mc:Choice Requires="a14">
          <p:sp>
            <p:nvSpPr>
              <p:cNvPr id="13" name="Content Placeholder 12"/>
              <p:cNvSpPr txBox="1">
                <a:spLocks noGrp="1"/>
              </p:cNvSpPr>
              <p:nvPr>
                <p:ph sz="half" idx="2"/>
              </p:nvPr>
            </p:nvSpPr>
            <p:spPr>
              <a:xfrm>
                <a:off x="1262062" y="1460647"/>
                <a:ext cx="5181600" cy="547842"/>
              </a:xfrm>
              <a:prstGeom prst="rect">
                <a:avLst/>
              </a:prstGeom>
              <a:noFill/>
            </p:spPr>
            <p:txBody>
              <a:bodyPr wrap="square" rtlCol="0">
                <a:spAutoFit/>
              </a:bodyPr>
              <a:lstStyle/>
              <a:p>
                <a:r>
                  <a:rPr lang="en-GB" sz="3200" dirty="0" smtClean="0"/>
                  <a:t>Internal boundary, </a:t>
                </a:r>
                <a14:m>
                  <m:oMath xmlns:m="http://schemas.openxmlformats.org/officeDocument/2006/math">
                    <m:r>
                      <a:rPr lang="en-GB" sz="3200" b="0" i="1" smtClean="0">
                        <a:latin typeface="Cambria Math" panose="02040503050406030204" pitchFamily="18" charset="0"/>
                      </a:rPr>
                      <m:t>𝑟</m:t>
                    </m:r>
                    <m:r>
                      <a:rPr lang="en-GB" sz="3200" b="0" i="1" smtClean="0">
                        <a:latin typeface="Cambria Math" panose="02040503050406030204" pitchFamily="18" charset="0"/>
                      </a:rPr>
                      <m:t>=0</m:t>
                    </m:r>
                  </m:oMath>
                </a14:m>
                <a:endParaRPr lang="es-CO" sz="3200" dirty="0"/>
              </a:p>
            </p:txBody>
          </p:sp>
        </mc:Choice>
        <mc:Fallback xmlns="">
          <p:sp>
            <p:nvSpPr>
              <p:cNvPr id="13" name="Content Placeholder 12"/>
              <p:cNvSpPr txBox="1">
                <a:spLocks noGrp="1" noRot="1" noChangeAspect="1" noMove="1" noResize="1" noEditPoints="1" noAdjustHandles="1" noChangeArrowheads="1" noChangeShapeType="1" noTextEdit="1"/>
              </p:cNvSpPr>
              <p:nvPr>
                <p:ph sz="half" idx="2"/>
              </p:nvPr>
            </p:nvSpPr>
            <p:spPr>
              <a:xfrm>
                <a:off x="1262062" y="1460647"/>
                <a:ext cx="5181600" cy="547842"/>
              </a:xfrm>
              <a:prstGeom prst="rect">
                <a:avLst/>
              </a:prstGeom>
              <a:blipFill rotWithShape="0">
                <a:blip r:embed="rId2"/>
                <a:stretch>
                  <a:fillRect l="-2706" t="-23596" b="-40449"/>
                </a:stretch>
              </a:blipFill>
            </p:spPr>
            <p:txBody>
              <a:bodyPr/>
              <a:lstStyle/>
              <a:p>
                <a:r>
                  <a:rPr lang="es-CO">
                    <a:noFill/>
                  </a:rPr>
                  <a:t> </a:t>
                </a:r>
              </a:p>
            </p:txBody>
          </p:sp>
        </mc:Fallback>
      </mc:AlternateContent>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062" y="2008489"/>
            <a:ext cx="8759571" cy="769275"/>
          </a:xfrm>
          <a:prstGeom prst="rect">
            <a:avLst/>
          </a:prstGeom>
        </p:spPr>
      </p:pic>
      <p:sp>
        <p:nvSpPr>
          <p:cNvPr id="37" name="Oval 36"/>
          <p:cNvSpPr/>
          <p:nvPr/>
        </p:nvSpPr>
        <p:spPr>
          <a:xfrm>
            <a:off x="3035619" y="3705970"/>
            <a:ext cx="2327114" cy="2327417"/>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38" name="Straight Connector 37"/>
          <p:cNvCxnSpPr/>
          <p:nvPr/>
        </p:nvCxnSpPr>
        <p:spPr>
          <a:xfrm flipH="1" flipV="1">
            <a:off x="4196461" y="3683617"/>
            <a:ext cx="52757" cy="1186061"/>
          </a:xfrm>
          <a:prstGeom prst="line">
            <a:avLst/>
          </a:prstGeom>
          <a:ln w="28575">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33783" y="4839657"/>
            <a:ext cx="1825975" cy="30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675394" y="4839657"/>
                <a:ext cx="261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s-CO" sz="2800" dirty="0"/>
              </a:p>
            </p:txBody>
          </p:sp>
        </mc:Choice>
        <mc:Fallback xmlns="">
          <p:sp>
            <p:nvSpPr>
              <p:cNvPr id="40" name="TextBox 39"/>
              <p:cNvSpPr txBox="1">
                <a:spLocks noRot="1" noChangeAspect="1" noMove="1" noResize="1" noEditPoints="1" noAdjustHandles="1" noChangeArrowheads="1" noChangeShapeType="1" noTextEdit="1"/>
              </p:cNvSpPr>
              <p:nvPr/>
            </p:nvSpPr>
            <p:spPr>
              <a:xfrm>
                <a:off x="4675394" y="4839657"/>
                <a:ext cx="261162" cy="430887"/>
              </a:xfrm>
              <a:prstGeom prst="rect">
                <a:avLst/>
              </a:prstGeom>
              <a:blipFill rotWithShape="0">
                <a:blip r:embed="rId4"/>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922395" y="3246482"/>
                <a:ext cx="60088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smtClean="0">
                          <a:solidFill>
                            <a:srgbClr val="002060"/>
                          </a:solidFill>
                          <a:latin typeface="Cambria Math" panose="02040503050406030204" pitchFamily="18" charset="0"/>
                          <a:cs typeface="Browallia New" panose="020B0604020202020204" pitchFamily="34" charset="-34"/>
                        </a:rPr>
                        <m:t>𝟎</m:t>
                      </m:r>
                    </m:oMath>
                  </m:oMathPara>
                </a14:m>
                <a:endParaRPr lang="es-CO" sz="2800" b="1" dirty="0">
                  <a:solidFill>
                    <a:srgbClr val="002060"/>
                  </a:solidFill>
                  <a:latin typeface="Browallia New" panose="020B0604020202020204" pitchFamily="34" charset="-34"/>
                  <a:cs typeface="Browallia New" panose="020B0604020202020204" pitchFamily="34" charset="-34"/>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922395" y="3246482"/>
                <a:ext cx="600887" cy="523220"/>
              </a:xfrm>
              <a:prstGeom prst="rect">
                <a:avLst/>
              </a:prstGeom>
              <a:blipFill rotWithShape="0">
                <a:blip r:embed="rId5"/>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6991466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3050" y="4994275"/>
            <a:ext cx="10515600" cy="1325563"/>
          </a:xfrm>
        </p:spPr>
        <p:txBody>
          <a:bodyPr/>
          <a:lstStyle/>
          <a:p>
            <a:r>
              <a:rPr lang="en-GB" dirty="0" smtClean="0"/>
              <a:t>General outline</a:t>
            </a:r>
            <a:endParaRPr lang="en-US" dirty="0"/>
          </a:p>
        </p:txBody>
      </p:sp>
      <p:sp>
        <p:nvSpPr>
          <p:cNvPr id="3" name="Content Placeholder 2"/>
          <p:cNvSpPr>
            <a:spLocks noGrp="1"/>
          </p:cNvSpPr>
          <p:nvPr>
            <p:ph idx="1"/>
          </p:nvPr>
        </p:nvSpPr>
        <p:spPr>
          <a:xfrm>
            <a:off x="5486400" y="642937"/>
            <a:ext cx="10515600" cy="4351338"/>
          </a:xfrm>
        </p:spPr>
        <p:txBody>
          <a:bodyPr/>
          <a:lstStyle/>
          <a:p>
            <a:r>
              <a:rPr lang="en-GB" dirty="0" smtClean="0">
                <a:solidFill>
                  <a:schemeClr val="tx2">
                    <a:lumMod val="50000"/>
                  </a:schemeClr>
                </a:solidFill>
              </a:rPr>
              <a:t>Introduction </a:t>
            </a:r>
          </a:p>
          <a:p>
            <a:r>
              <a:rPr lang="en-GB" b="1" dirty="0" smtClean="0">
                <a:solidFill>
                  <a:schemeClr val="accent5">
                    <a:lumMod val="50000"/>
                  </a:schemeClr>
                </a:solidFill>
              </a:rPr>
              <a:t>Pyrolysis model</a:t>
            </a:r>
          </a:p>
          <a:p>
            <a:r>
              <a:rPr lang="en-GB" b="1" dirty="0" smtClean="0">
                <a:solidFill>
                  <a:schemeClr val="accent5">
                    <a:lumMod val="50000"/>
                  </a:schemeClr>
                </a:solidFill>
              </a:rPr>
              <a:t>Quantification of turbulence</a:t>
            </a:r>
          </a:p>
          <a:p>
            <a:r>
              <a:rPr lang="en-GB" b="1" dirty="0" smtClean="0">
                <a:solidFill>
                  <a:schemeClr val="accent5">
                    <a:lumMod val="50000"/>
                  </a:schemeClr>
                </a:solidFill>
              </a:rPr>
              <a:t>Flame propagation</a:t>
            </a:r>
          </a:p>
          <a:p>
            <a:r>
              <a:rPr lang="en-GB" dirty="0" smtClean="0">
                <a:solidFill>
                  <a:schemeClr val="tx2">
                    <a:lumMod val="50000"/>
                  </a:schemeClr>
                </a:solidFill>
              </a:rPr>
              <a:t>Conclusions</a:t>
            </a:r>
          </a:p>
        </p:txBody>
      </p:sp>
    </p:spTree>
    <p:extLst>
      <p:ext uri="{BB962C8B-B14F-4D97-AF65-F5344CB8AC3E}">
        <p14:creationId xmlns:p14="http://schemas.microsoft.com/office/powerpoint/2010/main" val="7402359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Boundary conditions</a:t>
            </a:r>
            <a:endParaRPr lang="en-GB"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20</a:t>
            </a:fld>
            <a:endParaRPr lang="en-US" dirty="0"/>
          </a:p>
        </p:txBody>
      </p:sp>
      <p:sp>
        <p:nvSpPr>
          <p:cNvPr id="8" name="Text Placeholder 7"/>
          <p:cNvSpPr>
            <a:spLocks noGrp="1"/>
          </p:cNvSpPr>
          <p:nvPr>
            <p:ph type="body" sz="quarter" idx="13"/>
          </p:nvPr>
        </p:nvSpPr>
        <p:spPr/>
        <p:txBody>
          <a:bodyPr/>
          <a:lstStyle/>
          <a:p>
            <a:r>
              <a:rPr lang="en-GB" dirty="0" smtClean="0"/>
              <a:t>Pyrolysis</a:t>
            </a:r>
            <a:r>
              <a:rPr lang="fr-FR" dirty="0" smtClean="0"/>
              <a:t> </a:t>
            </a:r>
            <a:br>
              <a:rPr lang="fr-FR" dirty="0" smtClean="0"/>
            </a:br>
            <a:r>
              <a:rPr lang="fr-FR" dirty="0" smtClean="0"/>
              <a:t>model</a:t>
            </a:r>
            <a:endParaRPr lang="es-CO" dirty="0"/>
          </a:p>
        </p:txBody>
      </p:sp>
      <mc:AlternateContent xmlns:mc="http://schemas.openxmlformats.org/markup-compatibility/2006" xmlns:a14="http://schemas.microsoft.com/office/drawing/2010/main">
        <mc:Choice Requires="a14">
          <p:sp>
            <p:nvSpPr>
              <p:cNvPr id="10" name="TextBox 9"/>
              <p:cNvSpPr txBox="1"/>
              <p:nvPr/>
            </p:nvSpPr>
            <p:spPr>
              <a:xfrm>
                <a:off x="1988915" y="933037"/>
                <a:ext cx="4426458" cy="817981"/>
              </a:xfrm>
              <a:prstGeom prst="rect">
                <a:avLst/>
              </a:prstGeom>
              <a:noFill/>
            </p:spPr>
            <p:txBody>
              <a:bodyPr wrap="square" rtlCol="0">
                <a:spAutoFit/>
              </a:bodyPr>
              <a:lstStyle/>
              <a:p>
                <a:pPr marL="457200" indent="-457200">
                  <a:buFont typeface="Arial" panose="020B0604020202020204" pitchFamily="34" charset="0"/>
                  <a:buChar char="•"/>
                </a:pPr>
                <a:r>
                  <a:rPr lang="en-GB" sz="3200" dirty="0" smtClean="0">
                    <a:latin typeface="Browallia New" panose="020B0604020202020204" pitchFamily="34" charset="-34"/>
                    <a:cs typeface="Browallia New" panose="020B0604020202020204" pitchFamily="34" charset="-34"/>
                  </a:rPr>
                  <a:t>External boundary, </a:t>
                </a:r>
                <a14:m>
                  <m:oMath xmlns:m="http://schemas.openxmlformats.org/officeDocument/2006/math">
                    <m:r>
                      <a:rPr lang="en-GB" sz="3200" b="0" i="1" smtClean="0">
                        <a:latin typeface="Cambria Math" panose="02040503050406030204" pitchFamily="18" charset="0"/>
                      </a:rPr>
                      <m:t>𝑟</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𝐷</m:t>
                            </m:r>
                          </m:e>
                          <m:sub>
                            <m:r>
                              <m:rPr>
                                <m:sty m:val="p"/>
                              </m:rPr>
                              <a:rPr lang="en-GB" sz="3200" b="0" i="0" smtClean="0">
                                <a:latin typeface="Cambria Math" panose="02040503050406030204" pitchFamily="18" charset="0"/>
                              </a:rPr>
                              <m:t>p</m:t>
                            </m:r>
                          </m:sub>
                        </m:sSub>
                      </m:num>
                      <m:den>
                        <m:r>
                          <a:rPr lang="en-GB" sz="3200" b="0" i="1" smtClean="0">
                            <a:latin typeface="Cambria Math" panose="02040503050406030204" pitchFamily="18" charset="0"/>
                          </a:rPr>
                          <m:t>2</m:t>
                        </m:r>
                      </m:den>
                    </m:f>
                  </m:oMath>
                </a14:m>
                <a:endParaRPr lang="es-CO" sz="3200" dirty="0">
                  <a:latin typeface="Browallia New" panose="020B0604020202020204" pitchFamily="34" charset="-34"/>
                  <a:cs typeface="Browallia New" panose="020B0604020202020204" pitchFamily="34" charset="-34"/>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988915" y="933037"/>
                <a:ext cx="4426458" cy="817981"/>
              </a:xfrm>
              <a:prstGeom prst="rect">
                <a:avLst/>
              </a:prstGeom>
              <a:blipFill rotWithShape="0">
                <a:blip r:embed="rId2"/>
                <a:stretch>
                  <a:fillRect l="-3168" b="-17164"/>
                </a:stretch>
              </a:blipFill>
            </p:spPr>
            <p:txBody>
              <a:bodyPr/>
              <a:lstStyle/>
              <a:p>
                <a:r>
                  <a:rPr lang="es-CO">
                    <a:noFill/>
                  </a:rPr>
                  <a:t> </a:t>
                </a:r>
              </a:p>
            </p:txBody>
          </p:sp>
        </mc:Fallback>
      </mc:AlternateContent>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047" y="4506954"/>
            <a:ext cx="3142325" cy="530630"/>
          </a:xfrm>
          <a:prstGeom prst="rect">
            <a:avLst/>
          </a:prstGeom>
        </p:spPr>
      </p:pic>
      <p:sp>
        <p:nvSpPr>
          <p:cNvPr id="22" name="Rectangle 21"/>
          <p:cNvSpPr/>
          <p:nvPr/>
        </p:nvSpPr>
        <p:spPr>
          <a:xfrm>
            <a:off x="2171985" y="1751018"/>
            <a:ext cx="2779586" cy="1382648"/>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GB" dirty="0" smtClean="0"/>
              <a:t>Conduction</a:t>
            </a:r>
            <a:endParaRPr lang="es-CO" dirty="0"/>
          </a:p>
        </p:txBody>
      </p:sp>
      <p:sp>
        <p:nvSpPr>
          <p:cNvPr id="23" name="Rectangle 22"/>
          <p:cNvSpPr/>
          <p:nvPr/>
        </p:nvSpPr>
        <p:spPr>
          <a:xfrm>
            <a:off x="5362733" y="1745588"/>
            <a:ext cx="2358962" cy="1382648"/>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GB" dirty="0" smtClean="0"/>
              <a:t>Convection</a:t>
            </a:r>
            <a:endParaRPr lang="es-CO" dirty="0"/>
          </a:p>
        </p:txBody>
      </p:sp>
      <p:sp>
        <p:nvSpPr>
          <p:cNvPr id="24" name="Rectangle 23"/>
          <p:cNvSpPr/>
          <p:nvPr/>
        </p:nvSpPr>
        <p:spPr>
          <a:xfrm>
            <a:off x="8079199" y="1745588"/>
            <a:ext cx="2779586" cy="1382648"/>
          </a:xfrm>
          <a:prstGeom prst="rect">
            <a:avLst/>
          </a:prstGeom>
          <a:noFill/>
        </p:spPr>
        <p:style>
          <a:lnRef idx="2">
            <a:schemeClr val="dk1"/>
          </a:lnRef>
          <a:fillRef idx="1">
            <a:schemeClr val="lt1"/>
          </a:fillRef>
          <a:effectRef idx="0">
            <a:schemeClr val="dk1"/>
          </a:effectRef>
          <a:fontRef idx="minor">
            <a:schemeClr val="dk1"/>
          </a:fontRef>
        </p:style>
        <p:txBody>
          <a:bodyPr rtlCol="0" anchor="b"/>
          <a:lstStyle/>
          <a:p>
            <a:pPr algn="ctr"/>
            <a:r>
              <a:rPr lang="en-GB" dirty="0" smtClean="0"/>
              <a:t>Radiation</a:t>
            </a:r>
            <a:endParaRPr lang="es-CO" dirty="0"/>
          </a:p>
        </p:txBody>
      </p:sp>
      <p:grpSp>
        <p:nvGrpSpPr>
          <p:cNvPr id="4" name="Group 3"/>
          <p:cNvGrpSpPr/>
          <p:nvPr/>
        </p:nvGrpSpPr>
        <p:grpSpPr>
          <a:xfrm>
            <a:off x="2562796" y="1896937"/>
            <a:ext cx="7705154" cy="830661"/>
            <a:chOff x="1652873" y="4011927"/>
            <a:chExt cx="7705154" cy="830661"/>
          </a:xfrm>
        </p:grpSpPr>
        <p:pic>
          <p:nvPicPr>
            <p:cNvPr id="21" name="Content Placeholder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873" y="4011927"/>
              <a:ext cx="7705154" cy="777241"/>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t="56254" r="94854" b="-5782"/>
            <a:stretch/>
          </p:blipFill>
          <p:spPr>
            <a:xfrm>
              <a:off x="1803400" y="4461588"/>
              <a:ext cx="450723" cy="381000"/>
            </a:xfrm>
            <a:prstGeom prst="rect">
              <a:avLst/>
            </a:prstGeom>
          </p:spPr>
        </p:pic>
      </p:grpSp>
      <p:sp>
        <p:nvSpPr>
          <p:cNvPr id="19" name="Oval 18"/>
          <p:cNvSpPr/>
          <p:nvPr/>
        </p:nvSpPr>
        <p:spPr>
          <a:xfrm>
            <a:off x="3035619" y="3705970"/>
            <a:ext cx="2327114" cy="2327417"/>
          </a:xfrm>
          <a:prstGeom prst="ellipse">
            <a:avLst/>
          </a:prstGeom>
          <a:no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7" name="Straight Arrow Connector 26"/>
          <p:cNvCxnSpPr/>
          <p:nvPr/>
        </p:nvCxnSpPr>
        <p:spPr>
          <a:xfrm flipV="1">
            <a:off x="4233783" y="4839657"/>
            <a:ext cx="1825975" cy="300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4675394" y="4839657"/>
                <a:ext cx="261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s-CO"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4675394" y="4839657"/>
                <a:ext cx="261162" cy="430887"/>
              </a:xfrm>
              <a:prstGeom prst="rect">
                <a:avLst/>
              </a:prstGeom>
              <a:blipFill rotWithShape="0">
                <a:blip r:embed="rId6"/>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4958428" y="3183649"/>
                <a:ext cx="600887" cy="581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type m:val="skw"/>
                          <m:ctrlPr>
                            <a:rPr lang="es-CO" sz="2000" i="1" smtClean="0">
                              <a:solidFill>
                                <a:srgbClr val="002060"/>
                              </a:solidFill>
                              <a:latin typeface="Cambria Math" panose="02040503050406030204" pitchFamily="18" charset="0"/>
                              <a:cs typeface="Browallia New" panose="020B0604020202020204" pitchFamily="34" charset="-34"/>
                            </a:rPr>
                          </m:ctrlPr>
                        </m:fPr>
                        <m:num>
                          <m:sSub>
                            <m:sSubPr>
                              <m:ctrlPr>
                                <a:rPr lang="es-CO" sz="2000" i="1" smtClean="0">
                                  <a:solidFill>
                                    <a:srgbClr val="002060"/>
                                  </a:solidFill>
                                  <a:latin typeface="Cambria Math" panose="02040503050406030204" pitchFamily="18" charset="0"/>
                                  <a:cs typeface="Browallia New" panose="020B0604020202020204" pitchFamily="34" charset="-34"/>
                                </a:rPr>
                              </m:ctrlPr>
                            </m:sSubPr>
                            <m:e>
                              <m:r>
                                <a:rPr lang="en-GB" sz="2000" b="0" i="1" smtClean="0">
                                  <a:solidFill>
                                    <a:srgbClr val="002060"/>
                                  </a:solidFill>
                                  <a:latin typeface="Cambria Math" panose="02040503050406030204" pitchFamily="18" charset="0"/>
                                  <a:cs typeface="Browallia New" panose="020B0604020202020204" pitchFamily="34" charset="-34"/>
                                </a:rPr>
                                <m:t>𝐷</m:t>
                              </m:r>
                            </m:e>
                            <m:sub>
                              <m:r>
                                <m:rPr>
                                  <m:sty m:val="p"/>
                                </m:rPr>
                                <a:rPr lang="en-GB" sz="2000" b="0" i="0" smtClean="0">
                                  <a:solidFill>
                                    <a:srgbClr val="002060"/>
                                  </a:solidFill>
                                  <a:latin typeface="Cambria Math" panose="02040503050406030204" pitchFamily="18" charset="0"/>
                                  <a:cs typeface="Browallia New" panose="020B0604020202020204" pitchFamily="34" charset="-34"/>
                                </a:rPr>
                                <m:t>p</m:t>
                              </m:r>
                            </m:sub>
                          </m:sSub>
                        </m:num>
                        <m:den>
                          <m:r>
                            <a:rPr lang="en-GB" sz="2000" b="0" i="1" smtClean="0">
                              <a:solidFill>
                                <a:srgbClr val="002060"/>
                              </a:solidFill>
                              <a:latin typeface="Cambria Math" panose="02040503050406030204" pitchFamily="18" charset="0"/>
                              <a:cs typeface="Browallia New" panose="020B0604020202020204" pitchFamily="34" charset="-34"/>
                            </a:rPr>
                            <m:t>2</m:t>
                          </m:r>
                        </m:den>
                      </m:f>
                    </m:oMath>
                  </m:oMathPara>
                </a14:m>
                <a:endParaRPr lang="es-CO" sz="2000" dirty="0">
                  <a:solidFill>
                    <a:srgbClr val="002060"/>
                  </a:solidFill>
                  <a:latin typeface="Browallia New" panose="020B0604020202020204" pitchFamily="34" charset="-34"/>
                  <a:cs typeface="Browallia New" panose="020B0604020202020204" pitchFamily="34" charset="-34"/>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4958428" y="3183649"/>
                <a:ext cx="600887" cy="581891"/>
              </a:xfrm>
              <a:prstGeom prst="rect">
                <a:avLst/>
              </a:prstGeom>
              <a:blipFill rotWithShape="0">
                <a:blip r:embed="rId7"/>
                <a:stretch>
                  <a:fillRect/>
                </a:stretch>
              </a:blipFill>
            </p:spPr>
            <p:txBody>
              <a:bodyPr/>
              <a:lstStyle/>
              <a:p>
                <a:r>
                  <a:rPr lang="es-CO">
                    <a:noFill/>
                  </a:rPr>
                  <a:t> </a:t>
                </a:r>
              </a:p>
            </p:txBody>
          </p:sp>
        </mc:Fallback>
      </mc:AlternateContent>
      <p:cxnSp>
        <p:nvCxnSpPr>
          <p:cNvPr id="30" name="Straight Connector 29"/>
          <p:cNvCxnSpPr/>
          <p:nvPr/>
        </p:nvCxnSpPr>
        <p:spPr>
          <a:xfrm flipH="1" flipV="1">
            <a:off x="5325410" y="3668606"/>
            <a:ext cx="52757" cy="1186061"/>
          </a:xfrm>
          <a:prstGeom prst="line">
            <a:avLst/>
          </a:prstGeom>
          <a:ln w="28575">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36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03305" y="1091380"/>
            <a:ext cx="7288696" cy="5401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9" name="TextBox 8"/>
              <p:cNvSpPr txBox="1"/>
              <p:nvPr/>
            </p:nvSpPr>
            <p:spPr>
              <a:xfrm>
                <a:off x="5505450" y="1902541"/>
                <a:ext cx="5091587" cy="3134448"/>
              </a:xfrm>
              <a:prstGeom prst="rect">
                <a:avLst/>
              </a:prstGeom>
              <a:noFill/>
            </p:spPr>
            <p:txBody>
              <a:bodyPr wrap="none" lIns="0" tIns="0" rIns="0" bIns="0" rtlCol="0">
                <a:spAutoFit/>
              </a:bodyPr>
              <a:lstStyle/>
              <a:p>
                <a:r>
                  <a:rPr lang="en-GB" sz="4000" dirty="0" smtClean="0">
                    <a:latin typeface="Browallia New" panose="020B0604020202020204" pitchFamily="34" charset="-34"/>
                    <a:cs typeface="Browallia New" panose="020B0604020202020204" pitchFamily="34" charset="-34"/>
                  </a:rPr>
                  <a:t>Characteristic times of:</a:t>
                </a:r>
              </a:p>
              <a:p>
                <a:pPr marL="914400" lvl="1" indent="-457200">
                  <a:buFont typeface="Arial" panose="020B0604020202020204" pitchFamily="34" charset="0"/>
                  <a:buChar char="•"/>
                </a:pPr>
                <a:r>
                  <a:rPr lang="en-GB" sz="4000" dirty="0" smtClean="0">
                    <a:latin typeface="Browallia New" panose="020B0604020202020204" pitchFamily="34" charset="-34"/>
                    <a:cs typeface="Browallia New" panose="020B0604020202020204" pitchFamily="34" charset="-34"/>
                  </a:rPr>
                  <a:t>Internal heat transfer </a:t>
                </a:r>
                <a14:m>
                  <m:oMath xmlns:m="http://schemas.openxmlformats.org/officeDocument/2006/math">
                    <m:sSub>
                      <m:sSubPr>
                        <m:ctrlPr>
                          <a:rPr lang="es-CO" sz="4000" i="1">
                            <a:latin typeface="Cambria Math" panose="02040503050406030204" pitchFamily="18" charset="0"/>
                          </a:rPr>
                        </m:ctrlPr>
                      </m:sSubPr>
                      <m:e>
                        <m:r>
                          <a:rPr lang="es-CO" sz="4000" i="1">
                            <a:latin typeface="Cambria Math" panose="02040503050406030204" pitchFamily="18" charset="0"/>
                            <a:ea typeface="Cambria Math" panose="02040503050406030204" pitchFamily="18" charset="0"/>
                          </a:rPr>
                          <m:t>𝜏</m:t>
                        </m:r>
                      </m:e>
                      <m:sub>
                        <m:r>
                          <m:rPr>
                            <m:sty m:val="p"/>
                          </m:rPr>
                          <a:rPr lang="en-GB" sz="4000">
                            <a:latin typeface="Cambria Math" panose="02040503050406030204" pitchFamily="18" charset="0"/>
                          </a:rPr>
                          <m:t>int</m:t>
                        </m:r>
                      </m:sub>
                    </m:sSub>
                  </m:oMath>
                </a14:m>
                <a:endParaRPr lang="es-CO" sz="4000" dirty="0">
                  <a:latin typeface="Browallia New" panose="020B0604020202020204" pitchFamily="34" charset="-34"/>
                  <a:cs typeface="Browallia New" panose="020B0604020202020204" pitchFamily="34" charset="-34"/>
                </a:endParaRPr>
              </a:p>
              <a:p>
                <a:pPr marL="914400" lvl="1" indent="-457200">
                  <a:buFont typeface="Arial" panose="020B0604020202020204" pitchFamily="34" charset="0"/>
                  <a:buChar char="•"/>
                </a:pPr>
                <a:r>
                  <a:rPr lang="en-GB" sz="4000" dirty="0" smtClean="0">
                    <a:latin typeface="Browallia New" panose="020B0604020202020204" pitchFamily="34" charset="-34"/>
                    <a:cs typeface="Browallia New" panose="020B0604020202020204" pitchFamily="34" charset="-34"/>
                  </a:rPr>
                  <a:t>External heat transfer </a:t>
                </a:r>
                <a14:m>
                  <m:oMath xmlns:m="http://schemas.openxmlformats.org/officeDocument/2006/math">
                    <m:sSub>
                      <m:sSubPr>
                        <m:ctrlPr>
                          <a:rPr lang="es-CO" sz="4000" i="1">
                            <a:latin typeface="Cambria Math" panose="02040503050406030204" pitchFamily="18" charset="0"/>
                          </a:rPr>
                        </m:ctrlPr>
                      </m:sSubPr>
                      <m:e>
                        <m:r>
                          <a:rPr lang="es-CO" sz="4000" i="1">
                            <a:latin typeface="Cambria Math" panose="02040503050406030204" pitchFamily="18" charset="0"/>
                            <a:ea typeface="Cambria Math" panose="02040503050406030204" pitchFamily="18" charset="0"/>
                          </a:rPr>
                          <m:t>𝜏</m:t>
                        </m:r>
                      </m:e>
                      <m:sub>
                        <m:r>
                          <m:rPr>
                            <m:sty m:val="p"/>
                          </m:rPr>
                          <a:rPr lang="en-GB" sz="4000" b="0" i="0" smtClean="0">
                            <a:latin typeface="Cambria Math" panose="02040503050406030204" pitchFamily="18" charset="0"/>
                          </a:rPr>
                          <m:t>ext</m:t>
                        </m:r>
                      </m:sub>
                    </m:sSub>
                  </m:oMath>
                </a14:m>
                <a:endParaRPr lang="es-CO" sz="4000" dirty="0">
                  <a:latin typeface="Browallia New" panose="020B0604020202020204" pitchFamily="34" charset="-34"/>
                  <a:cs typeface="Browallia New" panose="020B0604020202020204" pitchFamily="34" charset="-34"/>
                </a:endParaRPr>
              </a:p>
              <a:p>
                <a:pPr marL="914400" lvl="1" indent="-457200">
                  <a:buFont typeface="Arial" panose="020B0604020202020204" pitchFamily="34" charset="0"/>
                  <a:buChar char="•"/>
                </a:pPr>
                <a:r>
                  <a:rPr lang="en-GB" sz="4000" dirty="0" smtClean="0">
                    <a:latin typeface="Browallia New" panose="020B0604020202020204" pitchFamily="34" charset="-34"/>
                    <a:cs typeface="Browallia New" panose="020B0604020202020204" pitchFamily="34" charset="-34"/>
                  </a:rPr>
                  <a:t>Pyrolysis reaction </a:t>
                </a:r>
                <a14:m>
                  <m:oMath xmlns:m="http://schemas.openxmlformats.org/officeDocument/2006/math">
                    <m:sSub>
                      <m:sSubPr>
                        <m:ctrlPr>
                          <a:rPr lang="es-CO" sz="4000" i="1">
                            <a:latin typeface="Cambria Math" panose="02040503050406030204" pitchFamily="18" charset="0"/>
                          </a:rPr>
                        </m:ctrlPr>
                      </m:sSubPr>
                      <m:e>
                        <m:r>
                          <a:rPr lang="es-CO" sz="4000" i="1">
                            <a:latin typeface="Cambria Math" panose="02040503050406030204" pitchFamily="18" charset="0"/>
                            <a:ea typeface="Cambria Math" panose="02040503050406030204" pitchFamily="18" charset="0"/>
                          </a:rPr>
                          <m:t>𝜏</m:t>
                        </m:r>
                      </m:e>
                      <m:sub>
                        <m:r>
                          <m:rPr>
                            <m:sty m:val="p"/>
                          </m:rPr>
                          <a:rPr lang="en-GB" sz="4000" b="0" i="0" smtClean="0">
                            <a:latin typeface="Cambria Math" panose="02040503050406030204" pitchFamily="18" charset="0"/>
                          </a:rPr>
                          <m:t>pyro</m:t>
                        </m:r>
                      </m:sub>
                    </m:sSub>
                  </m:oMath>
                </a14:m>
                <a:endParaRPr lang="es-CO" sz="4000" dirty="0">
                  <a:latin typeface="Browallia New" panose="020B0604020202020204" pitchFamily="34" charset="-34"/>
                  <a:cs typeface="Browallia New" panose="020B0604020202020204" pitchFamily="34" charset="-34"/>
                </a:endParaRPr>
              </a:p>
              <a:p>
                <a:pPr lvl="1"/>
                <a:endParaRPr lang="es-CO" sz="4000" dirty="0">
                  <a:latin typeface="Browallia New" panose="020B0604020202020204" pitchFamily="34" charset="-34"/>
                  <a:cs typeface="Browallia New" panose="020B0604020202020204" pitchFamily="34" charset="-3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5505450" y="1902541"/>
                <a:ext cx="5091587" cy="3134448"/>
              </a:xfrm>
              <a:prstGeom prst="rect">
                <a:avLst/>
              </a:prstGeom>
              <a:blipFill rotWithShape="0">
                <a:blip r:embed="rId3"/>
                <a:stretch>
                  <a:fillRect l="-5988" t="-4864"/>
                </a:stretch>
              </a:blipFill>
            </p:spPr>
            <p:txBody>
              <a:bodyPr/>
              <a:lstStyle/>
              <a:p>
                <a:r>
                  <a:rPr lang="es-CO">
                    <a:noFill/>
                  </a:rPr>
                  <a:t> </a:t>
                </a:r>
              </a:p>
            </p:txBody>
          </p:sp>
        </mc:Fallback>
      </mc:AlternateContent>
      <p:pic>
        <p:nvPicPr>
          <p:cNvPr id="5" name="Content Placeholder 4"/>
          <p:cNvPicPr>
            <a:picLocks noGrp="1" noChangeAspect="1"/>
          </p:cNvPicPr>
          <p:nvPr>
            <p:ph sz="half" idx="1"/>
          </p:nvPr>
        </p:nvPicPr>
        <p:blipFill rotWithShape="1">
          <a:blip r:embed="rId4"/>
          <a:srcRect l="15940" r="15974"/>
          <a:stretch/>
        </p:blipFill>
        <p:spPr>
          <a:xfrm>
            <a:off x="5088538" y="1181793"/>
            <a:ext cx="6431757" cy="5311082"/>
          </a:xfrm>
          <a:prstGeom prst="rect">
            <a:avLst/>
          </a:prstGeom>
        </p:spPr>
      </p:pic>
      <p:sp>
        <p:nvSpPr>
          <p:cNvPr id="2" name="Title 1"/>
          <p:cNvSpPr>
            <a:spLocks noGrp="1"/>
          </p:cNvSpPr>
          <p:nvPr>
            <p:ph type="title"/>
          </p:nvPr>
        </p:nvSpPr>
        <p:spPr/>
        <p:txBody>
          <a:bodyPr>
            <a:normAutofit/>
          </a:bodyPr>
          <a:lstStyle/>
          <a:p>
            <a:pPr algn="ctr"/>
            <a:r>
              <a:rPr lang="en-GB" sz="6600" dirty="0" smtClean="0"/>
              <a:t>Thermal regimes</a:t>
            </a:r>
            <a:endParaRPr lang="en-US" sz="6600" dirty="0"/>
          </a:p>
        </p:txBody>
      </p:sp>
      <p:sp>
        <p:nvSpPr>
          <p:cNvPr id="8" name="TextBox 7"/>
          <p:cNvSpPr txBox="1"/>
          <p:nvPr/>
        </p:nvSpPr>
        <p:spPr>
          <a:xfrm>
            <a:off x="-192714" y="272793"/>
            <a:ext cx="1828800" cy="830997"/>
          </a:xfrm>
          <a:prstGeom prst="rect">
            <a:avLst/>
          </a:prstGeom>
          <a:noFill/>
        </p:spPr>
        <p:txBody>
          <a:bodyPr wrap="square" rtlCol="0" anchor="ctr">
            <a:spAutoFit/>
          </a:bodyPr>
          <a:lstStyle/>
          <a:p>
            <a:pPr algn="ctr"/>
            <a:r>
              <a:rPr lang="en-GB" sz="2400" dirty="0" smtClean="0">
                <a:solidFill>
                  <a:schemeClr val="bg1"/>
                </a:solidFill>
                <a:latin typeface="Browallia New" panose="020B0604020202020204" pitchFamily="34" charset="-34"/>
                <a:cs typeface="Browallia New" panose="020B0604020202020204" pitchFamily="34" charset="-34"/>
              </a:rPr>
              <a:t>Pyrolysis</a:t>
            </a:r>
          </a:p>
          <a:p>
            <a:pPr algn="ctr"/>
            <a:r>
              <a:rPr lang="en-GB" sz="2400" dirty="0" smtClean="0">
                <a:solidFill>
                  <a:schemeClr val="bg1"/>
                </a:solidFill>
                <a:latin typeface="Browallia New" panose="020B0604020202020204" pitchFamily="34" charset="-34"/>
                <a:cs typeface="Browallia New" panose="020B0604020202020204" pitchFamily="34" charset="-34"/>
              </a:rPr>
              <a:t>model</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dirty="0" smtClean="0"/>
              <a:t>Nicolas CUERVO </a:t>
            </a:r>
            <a:endParaRPr lang="en-US" dirty="0"/>
          </a:p>
        </p:txBody>
      </p:sp>
      <p:sp>
        <p:nvSpPr>
          <p:cNvPr id="10" name="Date Placeholder 9"/>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11" name="Slide Number Placeholder 10"/>
          <p:cNvSpPr>
            <a:spLocks noGrp="1"/>
          </p:cNvSpPr>
          <p:nvPr>
            <p:ph type="sldNum" sz="quarter" idx="12"/>
          </p:nvPr>
        </p:nvSpPr>
        <p:spPr>
          <a:xfrm>
            <a:off x="9223248" y="6360318"/>
            <a:ext cx="2743200" cy="630237"/>
          </a:xfrm>
        </p:spPr>
        <p:txBody>
          <a:bodyPr/>
          <a:lstStyle/>
          <a:p>
            <a:fld id="{2B963A44-C0BC-5E4E-8E9A-D3D3AA7ED968}" type="slidenum">
              <a:rPr lang="en-US" smtClean="0"/>
              <a:pPr/>
              <a:t>21</a:t>
            </a:fld>
            <a:endParaRPr lang="en-US" dirty="0"/>
          </a:p>
        </p:txBody>
      </p:sp>
      <p:pic>
        <p:nvPicPr>
          <p:cNvPr id="11266" name="Picture 2" descr="http://latex.codecogs.com/gif.latex?%5Cdpi%7B300%7D%20%5Cmathrm%7BBi%7D%3D%5Cfrac%7B%5Ctau_%5Cmathrm%7Bint%7D%7D%7B%5Ctau_%5Cmathrm%7Bext%7D%7D%3D%5Cfrac%7BD_%5Cmathrm%7Bp%7D%5Cleft%5Bh_%5Cmathrm%7Bconv%7D%5CDelta%20T&amp;plus;%20%5Csigma%20e%20%5Cleft%28%20T_%5Cinfty%5E4%20-T_0%5E4%20%5Cright%29%20%5Cright%5D%7D%7B2%5Clambda_1%5CDelta%20T%7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2452" y="2068906"/>
            <a:ext cx="3467630" cy="46103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latex.codecogs.com/gif.latex?%5Cdpi%7B300%7D%20%5Cmathrm%7BTh%7D%3D%5Cfrac%7B%5Ctau_%5Cmathrm%7Bint%7D%7D%7B%5Ctau_%5Cmathrm%7Bpyro%7D%7D%3D%5Cfrac%7BD_%5Cmathrm%7Bp%7D%5E2%20%5Chat%20C_%7BP_1%7D%20%5Csum_%7Bi%3D1%7D%5E3%20%5Cdot%20r_j%7D%7B12%5Clambda_1%7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2451" y="3253991"/>
            <a:ext cx="2537133" cy="56009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latex.codecogs.com/gif.latex?%5Cdpi%7B300%7D%20%5Cmathrm%7BDa%7D%3D%5Cfrac%7B%5Ctau_%5Cmathrm%7Bext%7D%7D%7B%5Ctau_%5Cmathrm%7Bpyro%7D%7D%3D%5Cfrac%7BD_%5Cmathrm%7Bp%7D%20%7B%5Chat%7BC%7D%7D_%7BP_1%7D%20%5CDelta%20T%20%5Csum_%7Bj%3D1%7D%5E%7B3%7D%5Cdot%20r_j%7D%7B6%5Cleft%5Bh_%5Cmathrm%7Bconv%7D%5CDelta%20T&amp;plus;%20%5Csigma%20e%20%5Cleft%28%20T_%5Cinfty%5E4%20-T_0%5E4%20%5Cright%29%20%5Cright%5D%7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000" y="4437631"/>
            <a:ext cx="3471444" cy="538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02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ineticRegimes">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rotWithShape="1">
          <a:blip r:embed="rId5"/>
          <a:srcRect l="6613" r="7167"/>
          <a:stretch>
            <a:fillRect/>
          </a:stretch>
        </p:blipFill>
        <p:spPr>
          <a:xfrm>
            <a:off x="3003586" y="829507"/>
            <a:ext cx="6510528" cy="5663368"/>
          </a:xfrm>
        </p:spPr>
      </p:pic>
      <p:sp>
        <p:nvSpPr>
          <p:cNvPr id="2" name="Title 1"/>
          <p:cNvSpPr>
            <a:spLocks noGrp="1"/>
          </p:cNvSpPr>
          <p:nvPr>
            <p:ph type="title"/>
          </p:nvPr>
        </p:nvSpPr>
        <p:spPr/>
        <p:txBody>
          <a:bodyPr>
            <a:normAutofit/>
          </a:bodyPr>
          <a:lstStyle/>
          <a:p>
            <a:pPr algn="ctr"/>
            <a:r>
              <a:rPr lang="en-GB" sz="6600" dirty="0" smtClean="0"/>
              <a:t>Simulation domain</a:t>
            </a:r>
            <a:endParaRPr lang="en-US" sz="6600" dirty="0"/>
          </a:p>
        </p:txBody>
      </p:sp>
      <p:sp>
        <p:nvSpPr>
          <p:cNvPr id="8" name="TextBox 7"/>
          <p:cNvSpPr txBox="1"/>
          <p:nvPr/>
        </p:nvSpPr>
        <p:spPr>
          <a:xfrm>
            <a:off x="-192714" y="272793"/>
            <a:ext cx="1828800" cy="830997"/>
          </a:xfrm>
          <a:prstGeom prst="rect">
            <a:avLst/>
          </a:prstGeom>
          <a:noFill/>
        </p:spPr>
        <p:txBody>
          <a:bodyPr wrap="square" rtlCol="0" anchor="ctr">
            <a:spAutoFit/>
          </a:bodyPr>
          <a:lstStyle/>
          <a:p>
            <a:pPr algn="ctr"/>
            <a:r>
              <a:rPr lang="en-GB" sz="2400" dirty="0" smtClean="0">
                <a:solidFill>
                  <a:schemeClr val="bg1"/>
                </a:solidFill>
                <a:latin typeface="Browallia New" panose="020B0604020202020204" pitchFamily="34" charset="-34"/>
                <a:cs typeface="Browallia New" panose="020B0604020202020204" pitchFamily="34" charset="-34"/>
              </a:rPr>
              <a:t>Pyrolysis</a:t>
            </a:r>
          </a:p>
          <a:p>
            <a:pPr algn="ctr"/>
            <a:r>
              <a:rPr lang="en-GB" sz="2400" dirty="0" smtClean="0">
                <a:solidFill>
                  <a:schemeClr val="bg1"/>
                </a:solidFill>
                <a:latin typeface="Browallia New" panose="020B0604020202020204" pitchFamily="34" charset="-34"/>
                <a:cs typeface="Browallia New" panose="020B0604020202020204" pitchFamily="34" charset="-34"/>
              </a:rPr>
              <a:t>model</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smtClean="0"/>
              <a:t>Nicolas CUERVO </a:t>
            </a:r>
            <a:endParaRPr lang="en-US"/>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1" name="Slide Number Placeholder 10"/>
          <p:cNvSpPr>
            <a:spLocks noGrp="1"/>
          </p:cNvSpPr>
          <p:nvPr>
            <p:ph type="sldNum" sz="quarter" idx="12"/>
          </p:nvPr>
        </p:nvSpPr>
        <p:spPr/>
        <p:txBody>
          <a:bodyPr/>
          <a:lstStyle/>
          <a:p>
            <a:fld id="{2B963A44-C0BC-5E4E-8E9A-D3D3AA7ED968}" type="slidenum">
              <a:rPr lang="en-US" smtClean="0"/>
              <a:pPr/>
              <a:t>22</a:t>
            </a:fld>
            <a:endParaRPr lang="en-US" dirty="0"/>
          </a:p>
        </p:txBody>
      </p:sp>
      <p:sp>
        <p:nvSpPr>
          <p:cNvPr id="9" name="Rectangle 8"/>
          <p:cNvSpPr/>
          <p:nvPr/>
        </p:nvSpPr>
        <p:spPr>
          <a:xfrm>
            <a:off x="5082540" y="3329940"/>
            <a:ext cx="1197610" cy="1059180"/>
          </a:xfrm>
          <a:prstGeom prst="rect">
            <a:avLst/>
          </a:prstGeom>
          <a:solidFill>
            <a:srgbClr val="C00000">
              <a:alpha val="20000"/>
            </a:srgbClr>
          </a:solidFill>
          <a:ln w="22225">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s-CO"/>
          </a:p>
        </p:txBody>
      </p:sp>
      <p:sp>
        <p:nvSpPr>
          <p:cNvPr id="13" name="TextBox 12"/>
          <p:cNvSpPr txBox="1"/>
          <p:nvPr/>
        </p:nvSpPr>
        <p:spPr>
          <a:xfrm>
            <a:off x="319314" y="2873829"/>
            <a:ext cx="2307772" cy="1754326"/>
          </a:xfrm>
          <a:prstGeom prst="rect">
            <a:avLst/>
          </a:prstGeom>
          <a:noFill/>
        </p:spPr>
        <p:txBody>
          <a:bodyPr wrap="square" rtlCol="0">
            <a:spAutoFit/>
          </a:bodyPr>
          <a:lstStyle/>
          <a:p>
            <a:pPr algn="ctr"/>
            <a:r>
              <a:rPr lang="en-GB" sz="3600" b="1" dirty="0" smtClean="0">
                <a:latin typeface="Browallia New" panose="020B0604020202020204" pitchFamily="34" charset="-34"/>
                <a:cs typeface="Browallia New" panose="020B0604020202020204" pitchFamily="34" charset="-34"/>
              </a:rPr>
              <a:t>Diameter:</a:t>
            </a:r>
          </a:p>
          <a:p>
            <a:pPr algn="ctr"/>
            <a:r>
              <a:rPr lang="en-GB" sz="3600" dirty="0" smtClean="0">
                <a:latin typeface="Browallia New" panose="020B0604020202020204" pitchFamily="34" charset="-34"/>
                <a:cs typeface="Browallia New" panose="020B0604020202020204" pitchFamily="34" charset="-34"/>
              </a:rPr>
              <a:t>5µm-100µm</a:t>
            </a:r>
          </a:p>
          <a:p>
            <a:pPr algn="ctr"/>
            <a:endParaRPr lang="es-CO" sz="3600" dirty="0">
              <a:latin typeface="Browallia New" panose="020B0604020202020204" pitchFamily="34" charset="-34"/>
              <a:cs typeface="Browallia New" panose="020B0604020202020204" pitchFamily="34" charset="-34"/>
            </a:endParaRPr>
          </a:p>
        </p:txBody>
      </p:sp>
      <p:sp>
        <p:nvSpPr>
          <p:cNvPr id="14" name="TextBox 13"/>
          <p:cNvSpPr txBox="1"/>
          <p:nvPr/>
        </p:nvSpPr>
        <p:spPr>
          <a:xfrm>
            <a:off x="9514114" y="2873829"/>
            <a:ext cx="2307772" cy="1754326"/>
          </a:xfrm>
          <a:prstGeom prst="rect">
            <a:avLst/>
          </a:prstGeom>
          <a:noFill/>
        </p:spPr>
        <p:txBody>
          <a:bodyPr wrap="square" rtlCol="0">
            <a:spAutoFit/>
          </a:bodyPr>
          <a:lstStyle/>
          <a:p>
            <a:pPr algn="ctr"/>
            <a:r>
              <a:rPr lang="en-GB" sz="3600" b="1" dirty="0" smtClean="0">
                <a:latin typeface="Browallia New" panose="020B0604020202020204" pitchFamily="34" charset="-34"/>
                <a:cs typeface="Browallia New" panose="020B0604020202020204" pitchFamily="34" charset="-34"/>
              </a:rPr>
              <a:t>Temperature:</a:t>
            </a:r>
          </a:p>
          <a:p>
            <a:pPr algn="ctr"/>
            <a:r>
              <a:rPr lang="en-GB" sz="3600" dirty="0" smtClean="0">
                <a:latin typeface="Browallia New" panose="020B0604020202020204" pitchFamily="34" charset="-34"/>
                <a:cs typeface="Browallia New" panose="020B0604020202020204" pitchFamily="34" charset="-34"/>
              </a:rPr>
              <a:t>750K-1200K</a:t>
            </a:r>
          </a:p>
          <a:p>
            <a:pPr algn="ctr"/>
            <a:endParaRPr lang="es-CO" sz="3600" dirty="0">
              <a:latin typeface="Browallia New" panose="020B0604020202020204" pitchFamily="34" charset="-34"/>
              <a:cs typeface="Browallia New" panose="020B0604020202020204" pitchFamily="34" charset="-34"/>
            </a:endParaRPr>
          </a:p>
        </p:txBody>
      </p:sp>
    </p:spTree>
    <p:extLst>
      <p:ext uri="{BB962C8B-B14F-4D97-AF65-F5344CB8AC3E}">
        <p14:creationId xmlns:p14="http://schemas.microsoft.com/office/powerpoint/2010/main" val="39292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Solution of the model</a:t>
            </a:r>
            <a:endParaRPr lang="es-CO"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20625" y="1825625"/>
                <a:ext cx="6406896" cy="4351338"/>
              </a:xfrm>
            </p:spPr>
            <p:txBody>
              <a:bodyPr>
                <a:normAutofit/>
              </a:bodyPr>
              <a:lstStyle/>
              <a:p>
                <a:r>
                  <a:rPr lang="en-GB" dirty="0" smtClean="0"/>
                  <a:t>Spatial domain divided in 8-20 volumes (pseudo-finite volumes)</a:t>
                </a:r>
              </a:p>
              <a:p>
                <a:r>
                  <a:rPr lang="en-GB" dirty="0" smtClean="0"/>
                  <a:t>Spline polynomials for</a:t>
                </a:r>
                <a14:m>
                  <m:oMath xmlns:m="http://schemas.openxmlformats.org/officeDocument/2006/math">
                    <m:r>
                      <a:rPr lang="en-GB" sz="2800" i="1" dirty="0" smtClean="0">
                        <a:latin typeface="Cambria Math" panose="02040503050406030204" pitchFamily="18" charset="0"/>
                      </a:rPr>
                      <m:t> </m:t>
                    </m:r>
                    <m:r>
                      <a:rPr lang="en-GB" sz="2800" i="1" dirty="0" smtClean="0">
                        <a:latin typeface="Cambria Math" panose="02040503050406030204" pitchFamily="18" charset="0"/>
                      </a:rPr>
                      <m:t>𝑇</m:t>
                    </m:r>
                    <m:d>
                      <m:dPr>
                        <m:ctrlPr>
                          <a:rPr lang="en-GB" sz="2800" i="1" dirty="0" smtClean="0">
                            <a:latin typeface="Cambria Math" panose="02040503050406030204" pitchFamily="18" charset="0"/>
                          </a:rPr>
                        </m:ctrlPr>
                      </m:dPr>
                      <m:e>
                        <m:r>
                          <a:rPr lang="en-GB" sz="2800" i="1" dirty="0" smtClean="0">
                            <a:latin typeface="Cambria Math" panose="02040503050406030204" pitchFamily="18" charset="0"/>
                          </a:rPr>
                          <m:t>𝑟</m:t>
                        </m:r>
                      </m:e>
                    </m:d>
                    <m:r>
                      <a:rPr lang="en-GB" sz="2800" b="0" i="1" dirty="0" smtClean="0">
                        <a:latin typeface="Cambria Math" panose="02040503050406030204" pitchFamily="18" charset="0"/>
                      </a:rPr>
                      <m:t>, </m:t>
                    </m:r>
                    <m:r>
                      <a:rPr lang="en-GB" sz="2800" b="0" i="1" dirty="0" smtClean="0">
                        <a:latin typeface="Cambria Math" panose="02040503050406030204" pitchFamily="18" charset="0"/>
                      </a:rPr>
                      <m:t>𝑃</m:t>
                    </m:r>
                    <m:d>
                      <m:dPr>
                        <m:ctrlPr>
                          <a:rPr lang="en-GB" sz="2800" b="0" i="1" dirty="0" smtClean="0">
                            <a:latin typeface="Cambria Math" panose="02040503050406030204" pitchFamily="18" charset="0"/>
                          </a:rPr>
                        </m:ctrlPr>
                      </m:dPr>
                      <m:e>
                        <m:r>
                          <a:rPr lang="en-GB" sz="2800" b="0" i="1" dirty="0" smtClean="0">
                            <a:latin typeface="Cambria Math" panose="02040503050406030204" pitchFamily="18" charset="0"/>
                          </a:rPr>
                          <m:t>𝑟</m:t>
                        </m:r>
                      </m:e>
                    </m:d>
                    <m:r>
                      <a:rPr lang="en-GB" sz="2800" b="0" i="1" dirty="0" smtClean="0">
                        <a:latin typeface="Cambria Math" panose="02040503050406030204" pitchFamily="18" charset="0"/>
                      </a:rPr>
                      <m:t>,</m:t>
                    </m:r>
                    <m:sSub>
                      <m:sSubPr>
                        <m:ctrlPr>
                          <a:rPr lang="en-GB" sz="2800" b="0" i="1" dirty="0" smtClean="0">
                            <a:latin typeface="Cambria Math" panose="02040503050406030204" pitchFamily="18" charset="0"/>
                          </a:rPr>
                        </m:ctrlPr>
                      </m:sSubPr>
                      <m:e>
                        <m:r>
                          <a:rPr lang="en-GB" sz="2800" b="0" i="1" dirty="0" smtClean="0">
                            <a:latin typeface="Cambria Math" panose="02040503050406030204" pitchFamily="18" charset="0"/>
                            <a:ea typeface="Cambria Math" panose="02040503050406030204" pitchFamily="18" charset="0"/>
                          </a:rPr>
                          <m:t>𝜌</m:t>
                        </m:r>
                      </m:e>
                      <m:sub>
                        <m:r>
                          <a:rPr lang="en-GB" sz="2800" b="0" i="1" dirty="0" smtClean="0">
                            <a:latin typeface="Cambria Math" panose="02040503050406030204" pitchFamily="18" charset="0"/>
                          </a:rPr>
                          <m:t>𝑖</m:t>
                        </m:r>
                      </m:sub>
                    </m:sSub>
                    <m:r>
                      <a:rPr lang="en-GB" sz="2800" b="0" i="1" dirty="0" smtClean="0">
                        <a:latin typeface="Cambria Math" panose="02040503050406030204" pitchFamily="18" charset="0"/>
                      </a:rPr>
                      <m:t>(</m:t>
                    </m:r>
                    <m:r>
                      <a:rPr lang="en-GB" sz="2800" b="0" i="1" dirty="0" smtClean="0">
                        <a:latin typeface="Cambria Math" panose="02040503050406030204" pitchFamily="18" charset="0"/>
                      </a:rPr>
                      <m:t>𝑟</m:t>
                    </m:r>
                    <m:r>
                      <a:rPr lang="en-GB" sz="2800" b="0" i="1" dirty="0" smtClean="0">
                        <a:latin typeface="Cambria Math" panose="02040503050406030204" pitchFamily="18" charset="0"/>
                      </a:rPr>
                      <m:t>)</m:t>
                    </m:r>
                  </m:oMath>
                </a14:m>
                <a:r>
                  <a:rPr lang="en-GB" dirty="0" smtClean="0"/>
                  <a:t> </a:t>
                </a:r>
              </a:p>
              <a:p>
                <a:r>
                  <a:rPr lang="en-GB" dirty="0" smtClean="0"/>
                  <a:t>Time solver for ordinary differential equations (</a:t>
                </a:r>
                <a:r>
                  <a:rPr lang="en-GB" dirty="0" err="1" smtClean="0"/>
                  <a:t>Matlab’s</a:t>
                </a:r>
                <a:r>
                  <a:rPr lang="en-GB" dirty="0" smtClean="0"/>
                  <a:t> </a:t>
                </a:r>
                <a:r>
                  <a:rPr lang="en-GB" sz="2800" dirty="0" smtClean="0">
                    <a:latin typeface="cmtex8" panose="020B0500000000000000" pitchFamily="34" charset="0"/>
                  </a:rPr>
                  <a:t>ode15s</a:t>
                </a:r>
                <a:r>
                  <a:rPr lang="en-GB" dirty="0" smtClean="0"/>
                  <a:t>)</a:t>
                </a:r>
              </a:p>
              <a:p>
                <a:endParaRPr lang="es-CO" sz="44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20625" y="1825625"/>
                <a:ext cx="6406896" cy="4351338"/>
              </a:xfrm>
              <a:blipFill rotWithShape="0">
                <a:blip r:embed="rId2"/>
                <a:stretch>
                  <a:fillRect l="-2569" t="-3641"/>
                </a:stretch>
              </a:blipFill>
            </p:spPr>
            <p:txBody>
              <a:bodyPr/>
              <a:lstStyle/>
              <a:p>
                <a:r>
                  <a:rPr lang="es-CO">
                    <a:noFill/>
                  </a:rPr>
                  <a:t> </a:t>
                </a:r>
              </a:p>
            </p:txBody>
          </p:sp>
        </mc:Fallback>
      </mc:AlternateContent>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23</a:t>
            </a:fld>
            <a:endParaRPr lang="en-US" dirty="0"/>
          </a:p>
        </p:txBody>
      </p:sp>
      <p:sp>
        <p:nvSpPr>
          <p:cNvPr id="10" name="Text Placeholder 7"/>
          <p:cNvSpPr>
            <a:spLocks noGrp="1"/>
          </p:cNvSpPr>
          <p:nvPr>
            <p:ph type="body" sz="quarter" idx="13"/>
          </p:nvPr>
        </p:nvSpPr>
        <p:spPr>
          <a:xfrm>
            <a:off x="0" y="365125"/>
            <a:ext cx="1739900" cy="368300"/>
          </a:xfrm>
        </p:spPr>
        <p:txBody>
          <a:bodyPr/>
          <a:lstStyle/>
          <a:p>
            <a:r>
              <a:rPr lang="en-GB" dirty="0" smtClean="0"/>
              <a:t>Pyrolysis</a:t>
            </a:r>
            <a:r>
              <a:rPr lang="fr-FR" dirty="0" smtClean="0"/>
              <a:t> </a:t>
            </a:r>
            <a:br>
              <a:rPr lang="fr-FR" dirty="0" smtClean="0"/>
            </a:br>
            <a:r>
              <a:rPr lang="fr-FR" dirty="0" smtClean="0"/>
              <a:t>model</a:t>
            </a:r>
            <a:endParaRPr lang="es-CO" dirty="0"/>
          </a:p>
        </p:txBody>
      </p:sp>
      <p:grpSp>
        <p:nvGrpSpPr>
          <p:cNvPr id="13" name="Group 12"/>
          <p:cNvGrpSpPr/>
          <p:nvPr/>
        </p:nvGrpSpPr>
        <p:grpSpPr>
          <a:xfrm>
            <a:off x="6827521" y="2212783"/>
            <a:ext cx="3840479" cy="2255542"/>
            <a:chOff x="5856314" y="2007563"/>
            <a:chExt cx="4804266" cy="2904332"/>
          </a:xfrm>
        </p:grpSpPr>
        <mc:AlternateContent xmlns:mc="http://schemas.openxmlformats.org/markup-compatibility/2006" xmlns:a14="http://schemas.microsoft.com/office/drawing/2010/main">
          <mc:Choice Requires="a14">
            <p:sp>
              <p:nvSpPr>
                <p:cNvPr id="12" name="TextBox 11"/>
                <p:cNvSpPr txBox="1"/>
                <p:nvPr/>
              </p:nvSpPr>
              <p:spPr>
                <a:xfrm>
                  <a:off x="5856314" y="2007563"/>
                  <a:ext cx="4804266" cy="2904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subHide m:val="on"/>
                            <m:supHide m:val="on"/>
                            <m:ctrlPr>
                              <a:rPr lang="es-CO" sz="7200" i="1" smtClean="0">
                                <a:solidFill>
                                  <a:schemeClr val="accent5">
                                    <a:lumMod val="50000"/>
                                  </a:schemeClr>
                                </a:solidFill>
                                <a:latin typeface="Cambria Math" panose="02040503050406030204" pitchFamily="18" charset="0"/>
                              </a:rPr>
                            </m:ctrlPr>
                          </m:naryPr>
                          <m:sub/>
                          <m:sup/>
                          <m:e>
                            <m:r>
                              <a:rPr lang="en-GB" sz="7200" b="0" i="1" smtClean="0">
                                <a:solidFill>
                                  <a:schemeClr val="accent5">
                                    <a:lumMod val="50000"/>
                                  </a:schemeClr>
                                </a:solidFill>
                                <a:latin typeface="Cambria Math" panose="02040503050406030204" pitchFamily="18" charset="0"/>
                              </a:rPr>
                              <m:t>        </m:t>
                            </m:r>
                            <m:r>
                              <m:rPr>
                                <m:nor/>
                              </m:rPr>
                              <a:rPr lang="en-GB" sz="7200" b="0" i="0" smtClean="0">
                                <a:solidFill>
                                  <a:schemeClr val="accent5">
                                    <a:lumMod val="50000"/>
                                  </a:schemeClr>
                                </a:solidFill>
                                <a:latin typeface="Cambria Math" panose="02040503050406030204" pitchFamily="18" charset="0"/>
                              </a:rPr>
                              <m:t>d</m:t>
                            </m:r>
                            <m:r>
                              <a:rPr lang="en-GB" sz="7200" b="0" i="1" smtClean="0">
                                <a:solidFill>
                                  <a:schemeClr val="accent5">
                                    <a:lumMod val="50000"/>
                                  </a:schemeClr>
                                </a:solidFill>
                                <a:latin typeface="Cambria Math" panose="02040503050406030204" pitchFamily="18" charset="0"/>
                              </a:rPr>
                              <m:t>𝑟</m:t>
                            </m:r>
                            <m:r>
                              <m:rPr>
                                <m:nor/>
                              </m:rPr>
                              <a:rPr lang="en-GB" sz="7200" b="0" i="0" smtClean="0">
                                <a:solidFill>
                                  <a:schemeClr val="accent5">
                                    <a:lumMod val="50000"/>
                                  </a:schemeClr>
                                </a:solidFill>
                                <a:latin typeface="Cambria Math" panose="02040503050406030204" pitchFamily="18" charset="0"/>
                              </a:rPr>
                              <m:t>d</m:t>
                            </m:r>
                            <m:r>
                              <a:rPr lang="en-GB" sz="7200" b="0" i="1" smtClean="0">
                                <a:solidFill>
                                  <a:schemeClr val="accent5">
                                    <a:lumMod val="50000"/>
                                  </a:schemeClr>
                                </a:solidFill>
                                <a:latin typeface="Cambria Math" panose="02040503050406030204" pitchFamily="18" charset="0"/>
                              </a:rPr>
                              <m:t>𝑡</m:t>
                            </m:r>
                          </m:e>
                        </m:nary>
                      </m:oMath>
                    </m:oMathPara>
                  </a14:m>
                  <a:endParaRPr lang="es-CO" sz="1100"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856314" y="2007563"/>
                  <a:ext cx="4804266" cy="2904332"/>
                </a:xfrm>
                <a:prstGeom prst="rect">
                  <a:avLst/>
                </a:prstGeom>
                <a:blipFill rotWithShape="0">
                  <a:blip r:embed="rId3"/>
                  <a:stretch>
                    <a:fillRect r="-21270" b="-3243"/>
                  </a:stretch>
                </a:blipFill>
              </p:spPr>
              <p:txBody>
                <a:bodyPr/>
                <a:lstStyle/>
                <a:p>
                  <a:r>
                    <a:rPr lang="es-CO">
                      <a:noFill/>
                    </a:rPr>
                    <a:t> </a:t>
                  </a:r>
                </a:p>
              </p:txBody>
            </p:sp>
          </mc:Fallback>
        </mc:AlternateContent>
        <p:pic>
          <p:nvPicPr>
            <p:cNvPr id="10246" name="Picture 6" descr="See origina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9603" y="2857967"/>
              <a:ext cx="2657689" cy="18034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8979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rotWithShape="1">
          <a:blip r:embed="rId3"/>
          <a:srcRect t="1847"/>
          <a:stretch/>
        </p:blipFill>
        <p:spPr>
          <a:xfrm>
            <a:off x="2157964" y="880828"/>
            <a:ext cx="8808154" cy="4860707"/>
          </a:xfrm>
          <a:prstGeom prst="rect">
            <a:avLst/>
          </a:prstGeom>
        </p:spPr>
      </p:pic>
      <p:sp>
        <p:nvSpPr>
          <p:cNvPr id="2" name="Title 1"/>
          <p:cNvSpPr>
            <a:spLocks noGrp="1"/>
          </p:cNvSpPr>
          <p:nvPr>
            <p:ph type="title"/>
          </p:nvPr>
        </p:nvSpPr>
        <p:spPr>
          <a:xfrm>
            <a:off x="1676400" y="138550"/>
            <a:ext cx="10515600" cy="1074057"/>
          </a:xfrm>
        </p:spPr>
        <p:txBody>
          <a:bodyPr>
            <a:normAutofit fontScale="90000"/>
          </a:bodyPr>
          <a:lstStyle/>
          <a:p>
            <a:pPr algn="ctr"/>
            <a:r>
              <a:rPr lang="en-GB" dirty="0" smtClean="0"/>
              <a:t>Results:</a:t>
            </a:r>
            <a:br>
              <a:rPr lang="en-GB" dirty="0" smtClean="0"/>
            </a:br>
            <a:r>
              <a:rPr lang="en-GB" dirty="0" smtClean="0"/>
              <a:t>Behaviour of temperature</a:t>
            </a:r>
            <a:endParaRPr lang="en-US" dirty="0"/>
          </a:p>
        </p:txBody>
      </p:sp>
      <p:sp>
        <p:nvSpPr>
          <p:cNvPr id="8" name="TextBox 7"/>
          <p:cNvSpPr txBox="1"/>
          <p:nvPr/>
        </p:nvSpPr>
        <p:spPr>
          <a:xfrm>
            <a:off x="-192714" y="365125"/>
            <a:ext cx="1828800" cy="646331"/>
          </a:xfrm>
          <a:prstGeom prst="rect">
            <a:avLst/>
          </a:prstGeom>
          <a:noFill/>
        </p:spPr>
        <p:txBody>
          <a:bodyPr wrap="square" rtlCol="0" anchor="ctr">
            <a:spAutoFit/>
          </a:bodyPr>
          <a:lstStyle/>
          <a:p>
            <a:pPr algn="ctr"/>
            <a:r>
              <a:rPr lang="en-GB" smtClean="0">
                <a:solidFill>
                  <a:schemeClr val="bg1"/>
                </a:solidFill>
              </a:rPr>
              <a:t>Pyrolysis</a:t>
            </a:r>
          </a:p>
          <a:p>
            <a:pPr algn="ctr"/>
            <a:r>
              <a:rPr lang="en-GB" smtClean="0">
                <a:solidFill>
                  <a:schemeClr val="bg1"/>
                </a:solidFill>
              </a:rPr>
              <a:t>model</a:t>
            </a:r>
            <a:endParaRPr lang="en-US">
              <a:solidFill>
                <a:schemeClr val="bg1"/>
              </a:solidFill>
            </a:endParaRPr>
          </a:p>
        </p:txBody>
      </p:sp>
      <p:sp>
        <p:nvSpPr>
          <p:cNvPr id="7" name="Footer Placeholder 6"/>
          <p:cNvSpPr>
            <a:spLocks noGrp="1"/>
          </p:cNvSpPr>
          <p:nvPr>
            <p:ph type="ftr" sz="quarter" idx="11"/>
          </p:nvPr>
        </p:nvSpPr>
        <p:spPr/>
        <p:txBody>
          <a:bodyPr/>
          <a:lstStyle/>
          <a:p>
            <a:r>
              <a:rPr lang="en-GB" smtClean="0"/>
              <a:t>Nicolas CUERVO </a:t>
            </a:r>
            <a:endParaRPr lang="en-US"/>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1" name="Slide Number Placeholder 10"/>
          <p:cNvSpPr>
            <a:spLocks noGrp="1"/>
          </p:cNvSpPr>
          <p:nvPr>
            <p:ph type="sldNum" sz="quarter" idx="12"/>
          </p:nvPr>
        </p:nvSpPr>
        <p:spPr/>
        <p:txBody>
          <a:bodyPr/>
          <a:lstStyle/>
          <a:p>
            <a:fld id="{2B963A44-C0BC-5E4E-8E9A-D3D3AA7ED968}" type="slidenum">
              <a:rPr lang="en-US" smtClean="0"/>
              <a:pPr/>
              <a:t>24</a:t>
            </a:fld>
            <a:endParaRPr lang="en-US" dirty="0"/>
          </a:p>
        </p:txBody>
      </p:sp>
      <p:cxnSp>
        <p:nvCxnSpPr>
          <p:cNvPr id="9" name="Straight Connector 8"/>
          <p:cNvCxnSpPr/>
          <p:nvPr/>
        </p:nvCxnSpPr>
        <p:spPr>
          <a:xfrm>
            <a:off x="3124200" y="1752600"/>
            <a:ext cx="7785100" cy="127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5660" y="2853798"/>
            <a:ext cx="2092304" cy="923330"/>
          </a:xfrm>
          <a:prstGeom prst="rect">
            <a:avLst/>
          </a:prstGeom>
          <a:noFill/>
        </p:spPr>
        <p:txBody>
          <a:bodyPr wrap="none" rtlCol="0">
            <a:spAutoFit/>
          </a:bodyPr>
          <a:lstStyle/>
          <a:p>
            <a:r>
              <a:rPr lang="en-GB" dirty="0" smtClean="0"/>
              <a:t>Temperature: 1000K</a:t>
            </a:r>
          </a:p>
          <a:p>
            <a:r>
              <a:rPr lang="en-GB" dirty="0" smtClean="0"/>
              <a:t>Diameter: 100µm</a:t>
            </a:r>
          </a:p>
          <a:p>
            <a:r>
              <a:rPr lang="en-GB" dirty="0" smtClean="0"/>
              <a:t>Kinetics: Font et al.</a:t>
            </a:r>
            <a:endParaRPr lang="es-CO" dirty="0"/>
          </a:p>
        </p:txBody>
      </p:sp>
      <p:pic>
        <p:nvPicPr>
          <p:cNvPr id="12" name="Content Placeholder 4"/>
          <p:cNvPicPr>
            <a:picLocks noGrp="1" noChangeAspect="1"/>
          </p:cNvPicPr>
          <p:nvPr>
            <p:ph sz="half" idx="1"/>
          </p:nvPr>
        </p:nvPicPr>
        <p:blipFill rotWithShape="1">
          <a:blip r:embed="rId4"/>
          <a:srcRect t="87587" b="479"/>
          <a:stretch/>
        </p:blipFill>
        <p:spPr>
          <a:xfrm>
            <a:off x="2279200" y="5631544"/>
            <a:ext cx="8803032" cy="590662"/>
          </a:xfrm>
          <a:prstGeom prst="rect">
            <a:avLst/>
          </a:prstGeom>
        </p:spPr>
      </p:pic>
    </p:spTree>
    <p:extLst>
      <p:ext uri="{BB962C8B-B14F-4D97-AF65-F5344CB8AC3E}">
        <p14:creationId xmlns:p14="http://schemas.microsoft.com/office/powerpoint/2010/main" val="2563779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94433"/>
            <a:ext cx="10515600" cy="1074057"/>
          </a:xfrm>
        </p:spPr>
        <p:txBody>
          <a:bodyPr>
            <a:normAutofit fontScale="90000"/>
          </a:bodyPr>
          <a:lstStyle/>
          <a:p>
            <a:pPr algn="ctr"/>
            <a:r>
              <a:rPr lang="en-GB" dirty="0" smtClean="0"/>
              <a:t>Results:</a:t>
            </a:r>
            <a:br>
              <a:rPr lang="en-GB" dirty="0" smtClean="0"/>
            </a:br>
            <a:r>
              <a:rPr lang="en-GB" dirty="0" smtClean="0"/>
              <a:t>Behaviour of the overpressure</a:t>
            </a:r>
            <a:endParaRPr lang="en-US" dirty="0"/>
          </a:p>
        </p:txBody>
      </p:sp>
      <p:pic>
        <p:nvPicPr>
          <p:cNvPr id="5" name="Content Placeholder 4"/>
          <p:cNvPicPr>
            <a:picLocks noGrp="1" noChangeAspect="1"/>
          </p:cNvPicPr>
          <p:nvPr>
            <p:ph sz="half" idx="1"/>
          </p:nvPr>
        </p:nvPicPr>
        <p:blipFill rotWithShape="1">
          <a:blip r:embed="rId3"/>
          <a:srcRect t="2582" b="-574"/>
          <a:stretch/>
        </p:blipFill>
        <p:spPr>
          <a:xfrm>
            <a:off x="2170760" y="1316182"/>
            <a:ext cx="8592219" cy="4733781"/>
          </a:xfrm>
          <a:prstGeom prst="rect">
            <a:avLst/>
          </a:prstGeom>
        </p:spPr>
      </p:pic>
      <p:sp>
        <p:nvSpPr>
          <p:cNvPr id="8" name="TextBox 7"/>
          <p:cNvSpPr txBox="1"/>
          <p:nvPr/>
        </p:nvSpPr>
        <p:spPr>
          <a:xfrm>
            <a:off x="-192714" y="272793"/>
            <a:ext cx="1828800" cy="830997"/>
          </a:xfrm>
          <a:prstGeom prst="rect">
            <a:avLst/>
          </a:prstGeom>
          <a:noFill/>
        </p:spPr>
        <p:txBody>
          <a:bodyPr wrap="square" rtlCol="0" anchor="ctr">
            <a:spAutoFit/>
          </a:bodyPr>
          <a:lstStyle/>
          <a:p>
            <a:pPr algn="ctr"/>
            <a:r>
              <a:rPr lang="en-GB" sz="2400" dirty="0" smtClean="0">
                <a:solidFill>
                  <a:schemeClr val="bg1"/>
                </a:solidFill>
                <a:latin typeface="Browallia New" panose="020B0604020202020204" pitchFamily="34" charset="-34"/>
                <a:cs typeface="Browallia New" panose="020B0604020202020204" pitchFamily="34" charset="-34"/>
              </a:rPr>
              <a:t>Pyrolysis</a:t>
            </a:r>
          </a:p>
          <a:p>
            <a:pPr algn="ctr"/>
            <a:r>
              <a:rPr lang="en-GB" sz="2400" dirty="0" smtClean="0">
                <a:solidFill>
                  <a:schemeClr val="bg1"/>
                </a:solidFill>
                <a:latin typeface="Browallia New" panose="020B0604020202020204" pitchFamily="34" charset="-34"/>
                <a:cs typeface="Browallia New" panose="020B0604020202020204" pitchFamily="34" charset="-34"/>
              </a:rPr>
              <a:t>model</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smtClean="0"/>
              <a:t>Nicolas CUERVO </a:t>
            </a:r>
            <a:endParaRPr lang="en-US"/>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1" name="Slide Number Placeholder 10"/>
          <p:cNvSpPr>
            <a:spLocks noGrp="1"/>
          </p:cNvSpPr>
          <p:nvPr>
            <p:ph type="sldNum" sz="quarter" idx="12"/>
          </p:nvPr>
        </p:nvSpPr>
        <p:spPr/>
        <p:txBody>
          <a:bodyPr/>
          <a:lstStyle/>
          <a:p>
            <a:fld id="{2B963A44-C0BC-5E4E-8E9A-D3D3AA7ED968}" type="slidenum">
              <a:rPr lang="en-US" smtClean="0"/>
              <a:pPr/>
              <a:t>25</a:t>
            </a:fld>
            <a:endParaRPr lang="en-US" dirty="0"/>
          </a:p>
        </p:txBody>
      </p:sp>
      <p:sp>
        <p:nvSpPr>
          <p:cNvPr id="12" name="TextBox 11"/>
          <p:cNvSpPr txBox="1"/>
          <p:nvPr/>
        </p:nvSpPr>
        <p:spPr>
          <a:xfrm>
            <a:off x="65660" y="2853798"/>
            <a:ext cx="2092304" cy="923330"/>
          </a:xfrm>
          <a:prstGeom prst="rect">
            <a:avLst/>
          </a:prstGeom>
          <a:noFill/>
        </p:spPr>
        <p:txBody>
          <a:bodyPr wrap="none" rtlCol="0">
            <a:spAutoFit/>
          </a:bodyPr>
          <a:lstStyle/>
          <a:p>
            <a:r>
              <a:rPr lang="en-GB" dirty="0" smtClean="0"/>
              <a:t>Temperature: 1000K</a:t>
            </a:r>
          </a:p>
          <a:p>
            <a:r>
              <a:rPr lang="en-GB" dirty="0" smtClean="0"/>
              <a:t>Diameter: 100µm</a:t>
            </a:r>
          </a:p>
          <a:p>
            <a:r>
              <a:rPr lang="en-GB" dirty="0" smtClean="0"/>
              <a:t>Kinetics: Font et al.</a:t>
            </a:r>
            <a:endParaRPr lang="es-CO" dirty="0"/>
          </a:p>
        </p:txBody>
      </p:sp>
    </p:spTree>
    <p:extLst>
      <p:ext uri="{BB962C8B-B14F-4D97-AF65-F5344CB8AC3E}">
        <p14:creationId xmlns:p14="http://schemas.microsoft.com/office/powerpoint/2010/main" val="42910337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19545"/>
            <a:ext cx="10515600" cy="1074057"/>
          </a:xfrm>
        </p:spPr>
        <p:txBody>
          <a:bodyPr/>
          <a:lstStyle/>
          <a:p>
            <a:r>
              <a:rPr lang="fr-FR" dirty="0" err="1" smtClean="0"/>
              <a:t>Results</a:t>
            </a:r>
            <a:endParaRPr lang="es-CO" dirty="0"/>
          </a:p>
        </p:txBody>
      </p:sp>
      <p:pic>
        <p:nvPicPr>
          <p:cNvPr id="9" name="Content Placeholder 8"/>
          <p:cNvPicPr>
            <a:picLocks noGrp="1" noChangeAspect="1"/>
          </p:cNvPicPr>
          <p:nvPr>
            <p:ph sz="half" idx="1"/>
          </p:nvPr>
        </p:nvPicPr>
        <p:blipFill rotWithShape="1">
          <a:blip r:embed="rId3"/>
          <a:srcRect l="18862" t="11363" r="7481" b="3571"/>
          <a:stretch/>
        </p:blipFill>
        <p:spPr>
          <a:xfrm>
            <a:off x="2179981" y="-3679"/>
            <a:ext cx="10005391" cy="6496554"/>
          </a:xfrm>
          <a:prstGeom prst="rect">
            <a:avLst/>
          </a:prstGeo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a:xfrm>
            <a:off x="9336431" y="6360319"/>
            <a:ext cx="2743200" cy="630237"/>
          </a:xfrm>
        </p:spPr>
        <p:txBody>
          <a:bodyPr/>
          <a:lstStyle/>
          <a:p>
            <a:fld id="{2B963A44-C0BC-5E4E-8E9A-D3D3AA7ED968}" type="slidenum">
              <a:rPr lang="en-US" smtClean="0"/>
              <a:pPr/>
              <a:t>26</a:t>
            </a:fld>
            <a:endParaRPr lang="en-US" dirty="0"/>
          </a:p>
        </p:txBody>
      </p:sp>
      <p:sp>
        <p:nvSpPr>
          <p:cNvPr id="8" name="Text Placeholder 7"/>
          <p:cNvSpPr>
            <a:spLocks noGrp="1"/>
          </p:cNvSpPr>
          <p:nvPr>
            <p:ph type="body" sz="quarter" idx="13"/>
          </p:nvPr>
        </p:nvSpPr>
        <p:spPr/>
        <p:txBody>
          <a:bodyPr/>
          <a:lstStyle/>
          <a:p>
            <a:r>
              <a:rPr lang="fr-FR" dirty="0" err="1" smtClean="0"/>
              <a:t>Pyrolysis</a:t>
            </a:r>
            <a:endParaRPr lang="fr-FR" dirty="0"/>
          </a:p>
          <a:p>
            <a:r>
              <a:rPr lang="fr-FR" dirty="0" smtClean="0"/>
              <a:t>model</a:t>
            </a:r>
            <a:endParaRPr lang="es-CO" dirty="0"/>
          </a:p>
        </p:txBody>
      </p:sp>
      <p:sp>
        <p:nvSpPr>
          <p:cNvPr id="10" name="TextBox 9"/>
          <p:cNvSpPr txBox="1"/>
          <p:nvPr/>
        </p:nvSpPr>
        <p:spPr>
          <a:xfrm>
            <a:off x="70126" y="2774285"/>
            <a:ext cx="2498248" cy="646331"/>
          </a:xfrm>
          <a:prstGeom prst="rect">
            <a:avLst/>
          </a:prstGeom>
          <a:noFill/>
        </p:spPr>
        <p:txBody>
          <a:bodyPr wrap="none" rtlCol="0">
            <a:spAutoFit/>
          </a:bodyPr>
          <a:lstStyle/>
          <a:p>
            <a:r>
              <a:rPr lang="en-GB" dirty="0" smtClean="0"/>
              <a:t>Diameter: 20µm</a:t>
            </a:r>
          </a:p>
          <a:p>
            <a:r>
              <a:rPr lang="en-GB" dirty="0" smtClean="0"/>
              <a:t>Kinetics: </a:t>
            </a:r>
            <a:r>
              <a:rPr lang="en-GB" dirty="0" err="1" smtClean="0"/>
              <a:t>Wagenaar</a:t>
            </a:r>
            <a:r>
              <a:rPr lang="en-GB" dirty="0" smtClean="0"/>
              <a:t> et al.</a:t>
            </a:r>
            <a:endParaRPr lang="es-CO" dirty="0"/>
          </a:p>
        </p:txBody>
      </p:sp>
    </p:spTree>
    <p:extLst>
      <p:ext uri="{BB962C8B-B14F-4D97-AF65-F5344CB8AC3E}">
        <p14:creationId xmlns:p14="http://schemas.microsoft.com/office/powerpoint/2010/main" val="452172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71904"/>
            <a:ext cx="10515600" cy="1074057"/>
          </a:xfrm>
        </p:spPr>
        <p:txBody>
          <a:bodyPr/>
          <a:lstStyle/>
          <a:p>
            <a:r>
              <a:rPr lang="en-GB" dirty="0" smtClean="0"/>
              <a:t>Linking gas production to LEL</a:t>
            </a:r>
            <a:endParaRPr lang="en-GB"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078482" y="1818220"/>
            <a:ext cx="2808218" cy="786301"/>
          </a:xfrm>
        </p:spPr>
      </p:pic>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984328" y="2513197"/>
            <a:ext cx="3676650" cy="1200150"/>
          </a:xfr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27</a:t>
            </a:fld>
            <a:endParaRPr lang="en-US" dirty="0"/>
          </a:p>
        </p:txBody>
      </p:sp>
      <p:sp>
        <p:nvSpPr>
          <p:cNvPr id="8" name="Text Placeholder 7"/>
          <p:cNvSpPr>
            <a:spLocks noGrp="1"/>
          </p:cNvSpPr>
          <p:nvPr>
            <p:ph type="body" sz="quarter" idx="13"/>
          </p:nvPr>
        </p:nvSpPr>
        <p:spPr/>
        <p:txBody>
          <a:bodyPr/>
          <a:lstStyle/>
          <a:p>
            <a:r>
              <a:rPr lang="fr-FR" dirty="0" err="1" smtClean="0"/>
              <a:t>Pyrolysis</a:t>
            </a:r>
            <a:endParaRPr lang="fr-FR" dirty="0" smtClean="0"/>
          </a:p>
          <a:p>
            <a:r>
              <a:rPr lang="fr-FR" dirty="0" smtClean="0"/>
              <a:t>model</a:t>
            </a:r>
            <a:endParaRPr lang="es-CO" dirty="0"/>
          </a:p>
        </p:txBody>
      </p:sp>
      <mc:AlternateContent xmlns:mc="http://schemas.openxmlformats.org/markup-compatibility/2006" xmlns:a14="http://schemas.microsoft.com/office/drawing/2010/main">
        <mc:Choice Requires="a14">
          <p:sp>
            <p:nvSpPr>
              <p:cNvPr id="11" name="TextBox 10"/>
              <p:cNvSpPr txBox="1"/>
              <p:nvPr/>
            </p:nvSpPr>
            <p:spPr>
              <a:xfrm>
                <a:off x="4530870" y="708876"/>
                <a:ext cx="3547702" cy="492443"/>
              </a:xfrm>
              <a:prstGeom prst="rect">
                <a:avLst/>
              </a:prstGeom>
              <a:noFill/>
            </p:spPr>
            <p:txBody>
              <a:bodyPr wrap="none" lIns="0" tIns="0" rIns="0" bIns="0" rtlCol="0">
                <a:spAutoFit/>
              </a:bodyPr>
              <a:lstStyle/>
              <a:p>
                <a14:m>
                  <m:oMath xmlns:m="http://schemas.openxmlformats.org/officeDocument/2006/math">
                    <m:sSub>
                      <m:sSubPr>
                        <m:ctrlPr>
                          <a:rPr lang="es-CO" sz="3200" i="1" smtClean="0">
                            <a:latin typeface="Cambria Math" panose="02040503050406030204" pitchFamily="18" charset="0"/>
                          </a:rPr>
                        </m:ctrlPr>
                      </m:sSubPr>
                      <m:e>
                        <m:r>
                          <a:rPr lang="en-GB" sz="3200" b="0" i="1" smtClean="0">
                            <a:latin typeface="Cambria Math" panose="02040503050406030204" pitchFamily="18" charset="0"/>
                          </a:rPr>
                          <m:t>𝑥</m:t>
                        </m:r>
                      </m:e>
                      <m:sub>
                        <m:r>
                          <a:rPr lang="en-GB" sz="3200" b="0" i="1" smtClean="0">
                            <a:latin typeface="Cambria Math" panose="02040503050406030204" pitchFamily="18" charset="0"/>
                          </a:rPr>
                          <m:t>4</m:t>
                        </m:r>
                      </m:sub>
                    </m:sSub>
                    <m:r>
                      <a:rPr lang="en-GB" sz="3200" b="0" i="1" smtClean="0">
                        <a:latin typeface="Cambria Math" panose="02040503050406030204" pitchFamily="18" charset="0"/>
                      </a:rPr>
                      <m:t>:</m:t>
                    </m:r>
                  </m:oMath>
                </a14:m>
                <a:r>
                  <a:rPr lang="es-CO" sz="3200" dirty="0" smtClean="0">
                    <a:latin typeface="Browallia New" panose="020B0604020202020204" pitchFamily="34" charset="-34"/>
                    <a:cs typeface="Browallia New" panose="020B0604020202020204" pitchFamily="34" charset="-34"/>
                  </a:rPr>
                  <a:t> Gas </a:t>
                </a:r>
                <a:r>
                  <a:rPr lang="es-CO" sz="3200" dirty="0" err="1" smtClean="0">
                    <a:latin typeface="Browallia New" panose="020B0604020202020204" pitchFamily="34" charset="-34"/>
                    <a:cs typeface="Browallia New" panose="020B0604020202020204" pitchFamily="34" charset="-34"/>
                  </a:rPr>
                  <a:t>yield</a:t>
                </a:r>
                <a:r>
                  <a:rPr lang="es-CO" sz="3200" dirty="0" smtClean="0">
                    <a:latin typeface="Browallia New" panose="020B0604020202020204" pitchFamily="34" charset="-34"/>
                    <a:cs typeface="Browallia New" panose="020B0604020202020204" pitchFamily="34" charset="-34"/>
                  </a:rPr>
                  <a:t> of </a:t>
                </a:r>
                <a:r>
                  <a:rPr lang="es-CO" sz="3200" dirty="0" err="1" smtClean="0">
                    <a:latin typeface="Browallia New" panose="020B0604020202020204" pitchFamily="34" charset="-34"/>
                    <a:cs typeface="Browallia New" panose="020B0604020202020204" pitchFamily="34" charset="-34"/>
                  </a:rPr>
                  <a:t>one</a:t>
                </a:r>
                <a:r>
                  <a:rPr lang="es-CO" sz="3200" dirty="0" smtClean="0">
                    <a:latin typeface="Browallia New" panose="020B0604020202020204" pitchFamily="34" charset="-34"/>
                    <a:cs typeface="Browallia New" panose="020B0604020202020204" pitchFamily="34" charset="-34"/>
                  </a:rPr>
                  <a:t> </a:t>
                </a:r>
                <a:r>
                  <a:rPr lang="es-CO" sz="3200" dirty="0" err="1" smtClean="0">
                    <a:latin typeface="Browallia New" panose="020B0604020202020204" pitchFamily="34" charset="-34"/>
                    <a:cs typeface="Browallia New" panose="020B0604020202020204" pitchFamily="34" charset="-34"/>
                  </a:rPr>
                  <a:t>particle</a:t>
                </a:r>
                <a:endParaRPr lang="es-CO" sz="3200" dirty="0">
                  <a:latin typeface="Browallia New" panose="020B0604020202020204" pitchFamily="34" charset="-34"/>
                  <a:cs typeface="Browallia New" panose="020B0604020202020204" pitchFamily="34" charset="-34"/>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530870" y="708876"/>
                <a:ext cx="3547702" cy="492443"/>
              </a:xfrm>
              <a:prstGeom prst="rect">
                <a:avLst/>
              </a:prstGeom>
              <a:blipFill rotWithShape="0">
                <a:blip r:embed="rId5"/>
                <a:stretch>
                  <a:fillRect t="-20988" r="-6186" b="-53086"/>
                </a:stretch>
              </a:blipFill>
            </p:spPr>
            <p:txBody>
              <a:bodyPr/>
              <a:lstStyle/>
              <a:p>
                <a:r>
                  <a:rPr lang="es-CO">
                    <a:noFill/>
                  </a:rPr>
                  <a:t> </a:t>
                </a:r>
              </a:p>
            </p:txBody>
          </p:sp>
        </mc:Fallback>
      </mc:AlternateContent>
      <p:sp>
        <p:nvSpPr>
          <p:cNvPr id="12" name="TextBox 11"/>
          <p:cNvSpPr txBox="1"/>
          <p:nvPr/>
        </p:nvSpPr>
        <p:spPr>
          <a:xfrm>
            <a:off x="3240849" y="1253132"/>
            <a:ext cx="6288157" cy="584775"/>
          </a:xfrm>
          <a:prstGeom prst="rect">
            <a:avLst/>
          </a:prstGeom>
          <a:noFill/>
        </p:spPr>
        <p:txBody>
          <a:bodyPr wrap="square" rtlCol="0">
            <a:spAutoFit/>
          </a:bodyPr>
          <a:lstStyle/>
          <a:p>
            <a:r>
              <a:rPr lang="en-GB" sz="3200" dirty="0" smtClean="0">
                <a:latin typeface="Browallia New" panose="020B0604020202020204" pitchFamily="34" charset="-34"/>
                <a:cs typeface="Browallia New" panose="020B0604020202020204" pitchFamily="34" charset="-34"/>
              </a:rPr>
              <a:t>Gas concentration in a </a:t>
            </a:r>
            <a:r>
              <a:rPr lang="en-GB" sz="3200" dirty="0" err="1" smtClean="0">
                <a:latin typeface="Browallia New" panose="020B0604020202020204" pitchFamily="34" charset="-34"/>
                <a:cs typeface="Browallia New" panose="020B0604020202020204" pitchFamily="34" charset="-34"/>
              </a:rPr>
              <a:t>pyrolyzing</a:t>
            </a:r>
            <a:r>
              <a:rPr lang="en-GB" sz="3200" dirty="0" smtClean="0">
                <a:latin typeface="Browallia New" panose="020B0604020202020204" pitchFamily="34" charset="-34"/>
                <a:cs typeface="Browallia New" panose="020B0604020202020204" pitchFamily="34" charset="-34"/>
              </a:rPr>
              <a:t> dust cloud:</a:t>
            </a:r>
            <a:endParaRPr lang="es-CO" sz="3200" dirty="0">
              <a:latin typeface="Browallia New" panose="020B0604020202020204" pitchFamily="34" charset="-34"/>
              <a:cs typeface="Browallia New" panose="020B0604020202020204" pitchFamily="34" charset="-34"/>
            </a:endParaRPr>
          </a:p>
        </p:txBody>
      </p:sp>
      <mc:AlternateContent xmlns:mc="http://schemas.openxmlformats.org/markup-compatibility/2006" xmlns:a14="http://schemas.microsoft.com/office/drawing/2010/main">
        <mc:Choice Requires="a14">
          <p:sp>
            <p:nvSpPr>
              <p:cNvPr id="18" name="TextBox 17"/>
              <p:cNvSpPr txBox="1"/>
              <p:nvPr/>
            </p:nvSpPr>
            <p:spPr>
              <a:xfrm>
                <a:off x="1965278" y="3766782"/>
                <a:ext cx="1004245" cy="5666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𝑔</m:t>
                              </m:r>
                            </m:num>
                            <m:den>
                              <m:sSup>
                                <m:sSupPr>
                                  <m:ctrlPr>
                                    <a:rPr lang="en-GB" i="1">
                                      <a:latin typeface="Cambria Math" panose="02040503050406030204" pitchFamily="18" charset="0"/>
                                    </a:rPr>
                                  </m:ctrlPr>
                                </m:sSupPr>
                                <m:e>
                                  <m:r>
                                    <a:rPr lang="en-GB" i="1">
                                      <a:latin typeface="Cambria Math" panose="02040503050406030204" pitchFamily="18" charset="0"/>
                                    </a:rPr>
                                    <m:t>𝑚</m:t>
                                  </m:r>
                                </m:e>
                                <m:sup>
                                  <m:r>
                                    <a:rPr lang="en-GB" i="1">
                                      <a:latin typeface="Cambria Math" panose="02040503050406030204" pitchFamily="18" charset="0"/>
                                    </a:rPr>
                                    <m:t>3</m:t>
                                  </m:r>
                                </m:sup>
                              </m:sSup>
                            </m:den>
                          </m:f>
                        </m:e>
                      </m:d>
                    </m:oMath>
                  </m:oMathPara>
                </a14:m>
                <a:endParaRPr lang="es-CO" dirty="0"/>
              </a:p>
            </p:txBody>
          </p:sp>
        </mc:Choice>
        <mc:Fallback xmlns="">
          <p:sp>
            <p:nvSpPr>
              <p:cNvPr id="18" name="TextBox 17"/>
              <p:cNvSpPr txBox="1">
                <a:spLocks noRot="1" noChangeAspect="1" noMove="1" noResize="1" noEditPoints="1" noAdjustHandles="1" noChangeArrowheads="1" noChangeShapeType="1" noTextEdit="1"/>
              </p:cNvSpPr>
              <p:nvPr/>
            </p:nvSpPr>
            <p:spPr>
              <a:xfrm>
                <a:off x="1965278" y="3766782"/>
                <a:ext cx="1004245" cy="566694"/>
              </a:xfrm>
              <a:prstGeom prst="rect">
                <a:avLst/>
              </a:prstGeom>
              <a:blipFill rotWithShape="0">
                <a:blip r:embed="rId6"/>
                <a:stretch>
                  <a:fillRect/>
                </a:stretch>
              </a:blipFill>
            </p:spPr>
            <p:txBody>
              <a:bodyPr/>
              <a:lstStyle/>
              <a:p>
                <a:r>
                  <a:rPr lang="es-CO">
                    <a:noFill/>
                  </a:rPr>
                  <a:t> </a:t>
                </a:r>
              </a:p>
            </p:txBody>
          </p:sp>
        </mc:Fallback>
      </mc:AlternateContent>
      <p:sp>
        <p:nvSpPr>
          <p:cNvPr id="23" name="TextBox 22"/>
          <p:cNvSpPr txBox="1"/>
          <p:nvPr/>
        </p:nvSpPr>
        <p:spPr>
          <a:xfrm>
            <a:off x="10242099" y="2281355"/>
            <a:ext cx="1797501" cy="1569660"/>
          </a:xfrm>
          <a:prstGeom prst="rect">
            <a:avLst/>
          </a:prstGeom>
          <a:noFill/>
        </p:spPr>
        <p:txBody>
          <a:bodyPr wrap="square" rtlCol="0">
            <a:spAutoFit/>
          </a:bodyPr>
          <a:lstStyle/>
          <a:p>
            <a:pPr algn="ctr"/>
            <a:r>
              <a:rPr lang="en-GB" sz="3200" dirty="0" smtClean="0">
                <a:latin typeface="Browallia New" panose="020B0604020202020204" pitchFamily="34" charset="-34"/>
                <a:cs typeface="Browallia New" panose="020B0604020202020204" pitchFamily="34" charset="-34"/>
              </a:rPr>
              <a:t>Particle diameter: </a:t>
            </a:r>
          </a:p>
          <a:p>
            <a:pPr algn="ctr"/>
            <a:r>
              <a:rPr lang="fr-FR" sz="3200" dirty="0" smtClean="0">
                <a:latin typeface="Browallia New" panose="020B0604020202020204" pitchFamily="34" charset="-34"/>
                <a:cs typeface="Browallia New" panose="020B0604020202020204" pitchFamily="34" charset="-34"/>
              </a:rPr>
              <a:t>30µm</a:t>
            </a:r>
            <a:endParaRPr lang="es-CO" sz="3200" dirty="0">
              <a:latin typeface="Browallia New" panose="020B0604020202020204" pitchFamily="34" charset="-34"/>
              <a:cs typeface="Browallia New" panose="020B0604020202020204" pitchFamily="34" charset="-34"/>
            </a:endParaRPr>
          </a:p>
        </p:txBody>
      </p:sp>
      <p:sp>
        <p:nvSpPr>
          <p:cNvPr id="3" name="TextBox 2"/>
          <p:cNvSpPr txBox="1"/>
          <p:nvPr/>
        </p:nvSpPr>
        <p:spPr>
          <a:xfrm>
            <a:off x="9609212" y="4085696"/>
            <a:ext cx="2540076" cy="954107"/>
          </a:xfrm>
          <a:prstGeom prst="rect">
            <a:avLst/>
          </a:prstGeom>
          <a:noFill/>
        </p:spPr>
        <p:txBody>
          <a:bodyPr wrap="square" rtlCol="0">
            <a:spAutoFit/>
          </a:bodyPr>
          <a:lstStyle/>
          <a:p>
            <a:r>
              <a:rPr lang="en-GB" sz="2800" dirty="0" smtClean="0">
                <a:latin typeface="Browallia New" panose="020B0604020202020204" pitchFamily="34" charset="-34"/>
                <a:cs typeface="Browallia New" panose="020B0604020202020204" pitchFamily="34" charset="-34"/>
              </a:rPr>
              <a:t>Link between MEC, LEL and ignition?</a:t>
            </a:r>
            <a:endParaRPr lang="es-CO" sz="2800" dirty="0">
              <a:latin typeface="Browallia New" panose="020B0604020202020204" pitchFamily="34" charset="-34"/>
              <a:cs typeface="Browallia New" panose="020B0604020202020204" pitchFamily="34" charset="-34"/>
            </a:endParaRPr>
          </a:p>
        </p:txBody>
      </p:sp>
      <p:pic>
        <p:nvPicPr>
          <p:cNvPr id="15" name="Picture 14"/>
          <p:cNvPicPr>
            <a:picLocks noChangeAspect="1"/>
          </p:cNvPicPr>
          <p:nvPr/>
        </p:nvPicPr>
        <p:blipFill rotWithShape="1">
          <a:blip r:embed="rId7"/>
          <a:srcRect l="12926" r="24741" b="2309"/>
          <a:stretch/>
        </p:blipFill>
        <p:spPr>
          <a:xfrm>
            <a:off x="3049729" y="708876"/>
            <a:ext cx="6479277" cy="5709069"/>
          </a:xfrm>
          <a:prstGeom prst="rect">
            <a:avLst/>
          </a:prstGeom>
        </p:spPr>
      </p:pic>
      <p:sp>
        <p:nvSpPr>
          <p:cNvPr id="19" name="Rectangle 18"/>
          <p:cNvSpPr/>
          <p:nvPr/>
        </p:nvSpPr>
        <p:spPr>
          <a:xfrm>
            <a:off x="8625385" y="4735773"/>
            <a:ext cx="395785" cy="300251"/>
          </a:xfrm>
          <a:prstGeom prst="rect">
            <a:avLst/>
          </a:prstGeom>
          <a:solidFill>
            <a:schemeClr val="accent5">
              <a:alpha val="40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cxnSp>
        <p:nvCxnSpPr>
          <p:cNvPr id="17" name="Straight Connector 16"/>
          <p:cNvCxnSpPr/>
          <p:nvPr/>
        </p:nvCxnSpPr>
        <p:spPr>
          <a:xfrm flipH="1" flipV="1">
            <a:off x="5181600" y="4885898"/>
            <a:ext cx="3451956" cy="136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181600" y="4857750"/>
            <a:ext cx="0" cy="87947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31540" y="708876"/>
            <a:ext cx="1536971" cy="369332"/>
            <a:chOff x="6731540" y="708876"/>
            <a:chExt cx="1536971" cy="369332"/>
          </a:xfrm>
        </p:grpSpPr>
        <p:sp>
          <p:nvSpPr>
            <p:cNvPr id="4" name="TextBox 3"/>
            <p:cNvSpPr txBox="1"/>
            <p:nvPr/>
          </p:nvSpPr>
          <p:spPr>
            <a:xfrm>
              <a:off x="6731540" y="708876"/>
              <a:ext cx="1155160" cy="369332"/>
            </a:xfrm>
            <a:prstGeom prst="rect">
              <a:avLst/>
            </a:prstGeom>
            <a:noFill/>
          </p:spPr>
          <p:txBody>
            <a:bodyPr wrap="square" rtlCol="0">
              <a:spAutoFit/>
            </a:bodyPr>
            <a:lstStyle/>
            <a:p>
              <a:r>
                <a:rPr lang="en-GB" dirty="0" smtClean="0"/>
                <a:t>µGC</a:t>
              </a:r>
              <a:endParaRPr lang="es-CO" dirty="0"/>
            </a:p>
          </p:txBody>
        </p:sp>
        <p:cxnSp>
          <p:nvCxnSpPr>
            <p:cNvPr id="14" name="Straight Arrow Connector 13"/>
            <p:cNvCxnSpPr/>
            <p:nvPr/>
          </p:nvCxnSpPr>
          <p:spPr>
            <a:xfrm>
              <a:off x="7254807" y="902153"/>
              <a:ext cx="101370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8295584" y="728331"/>
            <a:ext cx="1180289" cy="5266157"/>
            <a:chOff x="8208112" y="721316"/>
            <a:chExt cx="1180289" cy="5266157"/>
          </a:xfrm>
        </p:grpSpPr>
        <p:sp>
          <p:nvSpPr>
            <p:cNvPr id="27" name="Rectangle 26"/>
            <p:cNvSpPr/>
            <p:nvPr/>
          </p:nvSpPr>
          <p:spPr>
            <a:xfrm>
              <a:off x="8208112" y="721316"/>
              <a:ext cx="1027889" cy="36933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O">
                <a:ln>
                  <a:solidFill>
                    <a:schemeClr val="tx1"/>
                  </a:solidFill>
                </a:ln>
              </a:endParaRPr>
            </a:p>
          </p:txBody>
        </p:sp>
        <p:sp>
          <p:nvSpPr>
            <p:cNvPr id="28" name="Rectangle 27"/>
            <p:cNvSpPr/>
            <p:nvPr/>
          </p:nvSpPr>
          <p:spPr>
            <a:xfrm>
              <a:off x="8573157" y="873716"/>
              <a:ext cx="815244" cy="51137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s-CO">
                <a:ln>
                  <a:solidFill>
                    <a:schemeClr val="tx1"/>
                  </a:solidFill>
                </a:ln>
              </a:endParaRPr>
            </a:p>
          </p:txBody>
        </p:sp>
      </p:grpSp>
    </p:spTree>
    <p:extLst>
      <p:ext uri="{BB962C8B-B14F-4D97-AF65-F5344CB8AC3E}">
        <p14:creationId xmlns:p14="http://schemas.microsoft.com/office/powerpoint/2010/main" val="183469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3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P spid="23" grpId="0"/>
      <p:bldP spid="3" grpId="0"/>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1483" y="5309014"/>
            <a:ext cx="9239249" cy="1325563"/>
          </a:xfrm>
        </p:spPr>
        <p:txBody>
          <a:bodyPr/>
          <a:lstStyle/>
          <a:p>
            <a:r>
              <a:rPr lang="fr-FR" dirty="0" smtClean="0"/>
              <a:t>Quantification of turbulence</a:t>
            </a:r>
            <a:endParaRPr lang="es-CO" dirty="0"/>
          </a:p>
        </p:txBody>
      </p:sp>
      <p:pic>
        <p:nvPicPr>
          <p:cNvPr id="6" name="Content Placeholder 5"/>
          <p:cNvPicPr>
            <a:picLocks noGrp="1" noChangeAspect="1"/>
          </p:cNvPicPr>
          <p:nvPr>
            <p:ph idx="10"/>
          </p:nvPr>
        </p:nvPicPr>
        <p:blipFill rotWithShape="1">
          <a:blip r:embed="rId2">
            <a:extLst>
              <a:ext uri="{28A0092B-C50C-407E-A947-70E740481C1C}">
                <a14:useLocalDpi xmlns:a14="http://schemas.microsoft.com/office/drawing/2010/main" val="0"/>
              </a:ext>
            </a:extLst>
          </a:blip>
          <a:srcRect t="13622"/>
          <a:stretch/>
        </p:blipFill>
        <p:spPr>
          <a:xfrm>
            <a:off x="6259396" y="304799"/>
            <a:ext cx="3979342" cy="3975653"/>
          </a:xfrm>
        </p:spPr>
      </p:pic>
      <p:sp>
        <p:nvSpPr>
          <p:cNvPr id="5" name="Content Placeholder 2"/>
          <p:cNvSpPr txBox="1">
            <a:spLocks/>
          </p:cNvSpPr>
          <p:nvPr/>
        </p:nvSpPr>
        <p:spPr>
          <a:xfrm>
            <a:off x="0" y="767931"/>
            <a:ext cx="96880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smtClean="0">
                <a:solidFill>
                  <a:schemeClr val="bg2">
                    <a:lumMod val="50000"/>
                  </a:schemeClr>
                </a:solidFill>
                <a:latin typeface="Browallia New" panose="020B0604020202020204" pitchFamily="34" charset="-34"/>
                <a:cs typeface="Browallia New" panose="020B0604020202020204" pitchFamily="34" charset="-34"/>
              </a:rPr>
              <a:t>Introduction</a:t>
            </a:r>
            <a:r>
              <a:rPr lang="en-GB" sz="3200" dirty="0" smtClean="0">
                <a:latin typeface="Browallia New" panose="020B0604020202020204" pitchFamily="34" charset="-34"/>
                <a:cs typeface="Browallia New" panose="020B0604020202020204" pitchFamily="34" charset="-34"/>
              </a:rPr>
              <a:t> </a:t>
            </a:r>
          </a:p>
          <a:p>
            <a:r>
              <a:rPr lang="en-GB" sz="3200" dirty="0" smtClean="0">
                <a:solidFill>
                  <a:schemeClr val="accent3">
                    <a:lumMod val="75000"/>
                  </a:schemeClr>
                </a:solidFill>
                <a:latin typeface="Browallia New" panose="020B0604020202020204" pitchFamily="34" charset="-34"/>
                <a:cs typeface="Browallia New" panose="020B0604020202020204" pitchFamily="34" charset="-34"/>
              </a:rPr>
              <a:t>Pyrolysis model</a:t>
            </a:r>
          </a:p>
          <a:p>
            <a:r>
              <a:rPr lang="en-GB" sz="3200" dirty="0" smtClean="0">
                <a:latin typeface="Browallia New" panose="020B0604020202020204" pitchFamily="34" charset="-34"/>
                <a:cs typeface="Browallia New" panose="020B0604020202020204" pitchFamily="34" charset="-34"/>
              </a:rPr>
              <a:t>Quantification of turbulence</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Flame propagation</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Conclusions</a:t>
            </a:r>
          </a:p>
        </p:txBody>
      </p:sp>
    </p:spTree>
    <p:extLst>
      <p:ext uri="{BB962C8B-B14F-4D97-AF65-F5344CB8AC3E}">
        <p14:creationId xmlns:p14="http://schemas.microsoft.com/office/powerpoint/2010/main" val="1115398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9900" y="233231"/>
            <a:ext cx="10515600" cy="1074057"/>
          </a:xfrm>
        </p:spPr>
        <p:txBody>
          <a:bodyPr>
            <a:normAutofit fontScale="90000"/>
          </a:bodyPr>
          <a:lstStyle/>
          <a:p>
            <a:r>
              <a:rPr lang="fr-FR" dirty="0" err="1" smtClean="0"/>
              <a:t>Experimental</a:t>
            </a:r>
            <a:r>
              <a:rPr lang="fr-FR" dirty="0" smtClean="0"/>
              <a:t> setup</a:t>
            </a:r>
            <a:br>
              <a:rPr lang="fr-FR" dirty="0" smtClean="0"/>
            </a:br>
            <a:r>
              <a:rPr lang="fr-FR" dirty="0" smtClean="0"/>
              <a:t>for PIV </a:t>
            </a:r>
            <a:r>
              <a:rPr lang="fr-FR" dirty="0" err="1" smtClean="0"/>
              <a:t>analysis</a:t>
            </a:r>
            <a:endParaRPr lang="es-CO"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95600" y="1596404"/>
            <a:ext cx="6904382" cy="4675015"/>
          </a:xfr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29</a:t>
            </a:fld>
            <a:endParaRPr lang="en-US" dirty="0"/>
          </a:p>
        </p:txBody>
      </p:sp>
      <p:sp>
        <p:nvSpPr>
          <p:cNvPr id="8" name="Text Placeholder 7"/>
          <p:cNvSpPr>
            <a:spLocks noGrp="1"/>
          </p:cNvSpPr>
          <p:nvPr>
            <p:ph type="body" sz="quarter" idx="13"/>
          </p:nvPr>
        </p:nvSpPr>
        <p:spPr/>
        <p:txBody>
          <a:bodyPr/>
          <a:lstStyle/>
          <a:p>
            <a:r>
              <a:rPr lang="fr-FR" dirty="0"/>
              <a:t>Quantification of turbulence</a:t>
            </a:r>
            <a:endParaRPr lang="fr-FR" dirty="0" smtClean="0"/>
          </a:p>
        </p:txBody>
      </p:sp>
    </p:spTree>
    <p:extLst>
      <p:ext uri="{BB962C8B-B14F-4D97-AF65-F5344CB8AC3E}">
        <p14:creationId xmlns:p14="http://schemas.microsoft.com/office/powerpoint/2010/main" val="13691406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6350" y="5119269"/>
            <a:ext cx="10515600" cy="1325563"/>
          </a:xfrm>
        </p:spPr>
        <p:txBody>
          <a:bodyPr>
            <a:normAutofit/>
          </a:bodyPr>
          <a:lstStyle/>
          <a:p>
            <a:r>
              <a:rPr lang="en-GB" sz="6000" b="1" dirty="0" smtClean="0">
                <a:solidFill>
                  <a:schemeClr val="bg1"/>
                </a:solidFill>
                <a:latin typeface="Browallia New" panose="020B0604020202020204" pitchFamily="34" charset="-34"/>
                <a:cs typeface="Browallia New" panose="020B0604020202020204" pitchFamily="34" charset="-34"/>
              </a:rPr>
              <a:t>Introduction</a:t>
            </a:r>
            <a:endParaRPr lang="en-US" sz="6000" b="1" dirty="0">
              <a:solidFill>
                <a:schemeClr val="bg1"/>
              </a:solidFill>
              <a:latin typeface="Browallia New" panose="020B0604020202020204" pitchFamily="34" charset="-34"/>
              <a:cs typeface="Browallia New" panose="020B0604020202020204" pitchFamily="34" charset="-34"/>
            </a:endParaRPr>
          </a:p>
        </p:txBody>
      </p:sp>
      <p:sp>
        <p:nvSpPr>
          <p:cNvPr id="7" name="Content Placeholder 2"/>
          <p:cNvSpPr txBox="1">
            <a:spLocks/>
          </p:cNvSpPr>
          <p:nvPr/>
        </p:nvSpPr>
        <p:spPr>
          <a:xfrm>
            <a:off x="247650" y="767931"/>
            <a:ext cx="96880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600" dirty="0" smtClean="0">
                <a:latin typeface="Browallia New" panose="020B0604020202020204" pitchFamily="34" charset="-34"/>
                <a:cs typeface="Browallia New" panose="020B0604020202020204" pitchFamily="34" charset="-34"/>
              </a:rPr>
              <a:t>Introduction </a:t>
            </a:r>
          </a:p>
          <a:p>
            <a:r>
              <a:rPr lang="en-GB" sz="3600" dirty="0" smtClean="0">
                <a:solidFill>
                  <a:schemeClr val="bg2">
                    <a:lumMod val="50000"/>
                  </a:schemeClr>
                </a:solidFill>
                <a:latin typeface="Browallia New" panose="020B0604020202020204" pitchFamily="34" charset="-34"/>
                <a:cs typeface="Browallia New" panose="020B0604020202020204" pitchFamily="34" charset="-34"/>
              </a:rPr>
              <a:t>Pyrolysis model</a:t>
            </a:r>
          </a:p>
          <a:p>
            <a:r>
              <a:rPr lang="en-GB" sz="3600" dirty="0" smtClean="0">
                <a:solidFill>
                  <a:schemeClr val="bg2">
                    <a:lumMod val="50000"/>
                  </a:schemeClr>
                </a:solidFill>
                <a:latin typeface="Browallia New" panose="020B0604020202020204" pitchFamily="34" charset="-34"/>
                <a:cs typeface="Browallia New" panose="020B0604020202020204" pitchFamily="34" charset="-34"/>
              </a:rPr>
              <a:t>Quantification of turbulence</a:t>
            </a:r>
          </a:p>
          <a:p>
            <a:r>
              <a:rPr lang="en-GB" sz="3600" dirty="0" smtClean="0">
                <a:solidFill>
                  <a:schemeClr val="bg2">
                    <a:lumMod val="50000"/>
                  </a:schemeClr>
                </a:solidFill>
                <a:latin typeface="Browallia New" panose="020B0604020202020204" pitchFamily="34" charset="-34"/>
                <a:cs typeface="Browallia New" panose="020B0604020202020204" pitchFamily="34" charset="-34"/>
              </a:rPr>
              <a:t>Flame propagation</a:t>
            </a:r>
          </a:p>
          <a:p>
            <a:r>
              <a:rPr lang="en-GB" sz="3600" dirty="0" smtClean="0">
                <a:solidFill>
                  <a:schemeClr val="bg2">
                    <a:lumMod val="50000"/>
                  </a:schemeClr>
                </a:solidFill>
                <a:latin typeface="Browallia New" panose="020B0604020202020204" pitchFamily="34" charset="-34"/>
                <a:cs typeface="Browallia New" panose="020B0604020202020204" pitchFamily="34" charset="-34"/>
              </a:rPr>
              <a:t>Conclusions</a:t>
            </a:r>
          </a:p>
        </p:txBody>
      </p:sp>
      <p:pic>
        <p:nvPicPr>
          <p:cNvPr id="5122" name="Picture 2" descr="http://www.pd4pic.com/images/header-dive-dive-in-water-jump-symbol-sign-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8800" y="419779"/>
            <a:ext cx="3715657" cy="3715658"/>
          </a:xfrm>
          <a:prstGeom prst="rect">
            <a:avLst/>
          </a:prstGeom>
          <a:noFill/>
        </p:spPr>
      </p:pic>
      <p:sp>
        <p:nvSpPr>
          <p:cNvPr id="3" name="Rounded Rectangle 2"/>
          <p:cNvSpPr/>
          <p:nvPr/>
        </p:nvSpPr>
        <p:spPr>
          <a:xfrm>
            <a:off x="6908800" y="419779"/>
            <a:ext cx="3715657" cy="3702278"/>
          </a:xfrm>
          <a:prstGeom prst="roundRect">
            <a:avLst>
              <a:gd name="adj" fmla="val 11979"/>
            </a:avLst>
          </a:prstGeom>
          <a:solidFill>
            <a:schemeClr val="accent1">
              <a:lumMod val="50000"/>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07904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PIV, vector fields and turbulence intensity</a:t>
            </a:r>
            <a:endParaRPr lang="en-GB" dirty="0"/>
          </a:p>
        </p:txBody>
      </p:sp>
      <p:pic>
        <p:nvPicPr>
          <p:cNvPr id="9" name="VectorFields">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1273105" y="1607797"/>
            <a:ext cx="4097338" cy="4351338"/>
          </a:xfrm>
        </p:spPr>
      </p:pic>
      <p:sp>
        <p:nvSpPr>
          <p:cNvPr id="4" name="Content Placeholder 3"/>
          <p:cNvSpPr>
            <a:spLocks noGrp="1"/>
          </p:cNvSpPr>
          <p:nvPr>
            <p:ph sz="half" idx="2"/>
          </p:nvPr>
        </p:nvSpPr>
        <p:spPr>
          <a:xfrm>
            <a:off x="6145695" y="1765339"/>
            <a:ext cx="5181600" cy="4351338"/>
          </a:xfrm>
        </p:spPr>
        <p:txBody>
          <a:bodyPr/>
          <a:lstStyle/>
          <a:p>
            <a:pPr marL="0" indent="0">
              <a:buNone/>
            </a:pPr>
            <a:r>
              <a:rPr lang="en-GB" dirty="0" smtClean="0"/>
              <a:t>Requires the </a:t>
            </a:r>
            <a:r>
              <a:rPr lang="en-GB" dirty="0"/>
              <a:t>m</a:t>
            </a:r>
            <a:r>
              <a:rPr lang="en-GB" dirty="0" smtClean="0"/>
              <a:t>ean vertical velocity at each time.</a:t>
            </a:r>
          </a:p>
          <a:p>
            <a:r>
              <a:rPr lang="en-GB" dirty="0" smtClean="0"/>
              <a:t>Option 1: Regression with a the best polynomial or exponential fit.</a:t>
            </a:r>
          </a:p>
          <a:p>
            <a:r>
              <a:rPr lang="en-GB" dirty="0" smtClean="0"/>
              <a:t>Option 2:  Regression with a physical model</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30</a:t>
            </a:fld>
            <a:endParaRPr lang="en-US" dirty="0"/>
          </a:p>
        </p:txBody>
      </p:sp>
      <p:sp>
        <p:nvSpPr>
          <p:cNvPr id="8" name="Text Placeholder 7"/>
          <p:cNvSpPr>
            <a:spLocks noGrp="1"/>
          </p:cNvSpPr>
          <p:nvPr>
            <p:ph type="body" sz="quarter" idx="13"/>
          </p:nvPr>
        </p:nvSpPr>
        <p:spPr/>
        <p:txBody>
          <a:bodyPr/>
          <a:lstStyle/>
          <a:p>
            <a:r>
              <a:rPr lang="fr-FR" dirty="0"/>
              <a:t>Quantification of turbulence</a:t>
            </a:r>
            <a:endParaRPr lang="fr-FR" dirty="0" smtClean="0"/>
          </a:p>
        </p:txBody>
      </p:sp>
    </p:spTree>
    <p:extLst>
      <p:ext uri="{BB962C8B-B14F-4D97-AF65-F5344CB8AC3E}">
        <p14:creationId xmlns:p14="http://schemas.microsoft.com/office/powerpoint/2010/main" val="211734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Physical Model</a:t>
            </a:r>
            <a:endParaRPr lang="es-CO" dirty="0"/>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834964" y="930067"/>
            <a:ext cx="4016331" cy="2393293"/>
          </a:xfrm>
        </p:spPr>
      </p:pic>
      <p:sp>
        <p:nvSpPr>
          <p:cNvPr id="4" name="Content Placeholder 3"/>
          <p:cNvSpPr>
            <a:spLocks noGrp="1"/>
          </p:cNvSpPr>
          <p:nvPr>
            <p:ph sz="half" idx="2"/>
          </p:nvPr>
        </p:nvSpPr>
        <p:spPr>
          <a:xfrm>
            <a:off x="6433930" y="1264035"/>
            <a:ext cx="5181600" cy="2877172"/>
          </a:xfrm>
        </p:spPr>
        <p:txBody>
          <a:bodyPr>
            <a:normAutofit/>
          </a:bodyPr>
          <a:lstStyle/>
          <a:p>
            <a:r>
              <a:rPr lang="en-GB" sz="2800" dirty="0" smtClean="0"/>
              <a:t>Decompression of the gas chamber from sonic to subsonic regime</a:t>
            </a:r>
          </a:p>
          <a:p>
            <a:r>
              <a:rPr lang="en-GB" sz="2800" dirty="0" smtClean="0"/>
              <a:t>Drag, buoyancy and gravitational forces</a:t>
            </a:r>
          </a:p>
          <a:p>
            <a:endParaRPr lang="es-CO" sz="2800"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31</a:t>
            </a:fld>
            <a:endParaRPr lang="en-US" dirty="0"/>
          </a:p>
        </p:txBody>
      </p:sp>
      <p:sp>
        <p:nvSpPr>
          <p:cNvPr id="8" name="Text Placeholder 7"/>
          <p:cNvSpPr>
            <a:spLocks noGrp="1"/>
          </p:cNvSpPr>
          <p:nvPr>
            <p:ph type="body" sz="quarter" idx="13"/>
          </p:nvPr>
        </p:nvSpPr>
        <p:spPr/>
        <p:txBody>
          <a:bodyPr/>
          <a:lstStyle/>
          <a:p>
            <a:r>
              <a:rPr lang="fr-FR" dirty="0"/>
              <a:t>Quantification of turbulence</a:t>
            </a:r>
          </a:p>
          <a:p>
            <a:endParaRPr lang="es-CO"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4926" y="3267019"/>
            <a:ext cx="8592737" cy="3098062"/>
          </a:xfrm>
          <a:prstGeom prst="rect">
            <a:avLst/>
          </a:prstGeom>
        </p:spPr>
      </p:pic>
    </p:spTree>
    <p:extLst>
      <p:ext uri="{BB962C8B-B14F-4D97-AF65-F5344CB8AC3E}">
        <p14:creationId xmlns:p14="http://schemas.microsoft.com/office/powerpoint/2010/main" val="334067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Regression of the data</a:t>
            </a:r>
            <a:endParaRPr lang="es-CO" dirty="0"/>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18732" y="1825625"/>
            <a:ext cx="4820536" cy="4351338"/>
          </a:xfrm>
        </p:spPr>
      </p:pic>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75018" y="1698625"/>
            <a:ext cx="4852164" cy="4351338"/>
          </a:xfr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32</a:t>
            </a:fld>
            <a:endParaRPr lang="en-US" dirty="0"/>
          </a:p>
        </p:txBody>
      </p:sp>
      <p:sp>
        <p:nvSpPr>
          <p:cNvPr id="8" name="Text Placeholder 7"/>
          <p:cNvSpPr>
            <a:spLocks noGrp="1"/>
          </p:cNvSpPr>
          <p:nvPr>
            <p:ph type="body" sz="quarter" idx="13"/>
          </p:nvPr>
        </p:nvSpPr>
        <p:spPr/>
        <p:txBody>
          <a:bodyPr/>
          <a:lstStyle/>
          <a:p>
            <a:r>
              <a:rPr lang="fr-FR" dirty="0"/>
              <a:t>Quantification of turbulence</a:t>
            </a:r>
          </a:p>
          <a:p>
            <a:endParaRPr lang="es-CO" dirty="0"/>
          </a:p>
        </p:txBody>
      </p:sp>
    </p:spTree>
    <p:extLst>
      <p:ext uri="{BB962C8B-B14F-4D97-AF65-F5344CB8AC3E}">
        <p14:creationId xmlns:p14="http://schemas.microsoft.com/office/powerpoint/2010/main" val="259072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2B963A44-C0BC-5E4E-8E9A-D3D3AA7ED968}" type="slidenum">
              <a:rPr lang="en-US" smtClean="0"/>
              <a:pPr/>
              <a:t>33</a:t>
            </a:fld>
            <a:endParaRPr lang="en-US" dirty="0"/>
          </a:p>
        </p:txBody>
      </p:sp>
      <p:sp>
        <p:nvSpPr>
          <p:cNvPr id="8" name="Text Placeholder 7"/>
          <p:cNvSpPr>
            <a:spLocks noGrp="1"/>
          </p:cNvSpPr>
          <p:nvPr>
            <p:ph type="body" sz="quarter" idx="13"/>
          </p:nvPr>
        </p:nvSpPr>
        <p:spPr/>
        <p:txBody>
          <a:bodyPr/>
          <a:lstStyle/>
          <a:p>
            <a:r>
              <a:rPr lang="fr-FR" dirty="0"/>
              <a:t>Quantification of turbulence</a:t>
            </a:r>
          </a:p>
          <a:p>
            <a:endParaRPr lang="es-CO" dirty="0"/>
          </a:p>
        </p:txBody>
      </p:sp>
      <p:sp>
        <p:nvSpPr>
          <p:cNvPr id="13" name="TextBox 12"/>
          <p:cNvSpPr txBox="1"/>
          <p:nvPr/>
        </p:nvSpPr>
        <p:spPr>
          <a:xfrm>
            <a:off x="9324484" y="2879569"/>
            <a:ext cx="3233434" cy="646331"/>
          </a:xfrm>
          <a:prstGeom prst="rect">
            <a:avLst/>
          </a:prstGeom>
          <a:noFill/>
        </p:spPr>
        <p:txBody>
          <a:bodyPr wrap="square" rtlCol="0">
            <a:spAutoFit/>
          </a:bodyPr>
          <a:lstStyle/>
          <a:p>
            <a:r>
              <a:rPr lang="en-GB" dirty="0" smtClean="0"/>
              <a:t>Behaviour of turbulence intensity for 18 </a:t>
            </a:r>
            <a:r>
              <a:rPr lang="en-GB" dirty="0" err="1" smtClean="0"/>
              <a:t>ms</a:t>
            </a:r>
            <a:r>
              <a:rPr lang="en-GB" dirty="0" smtClean="0"/>
              <a:t> – 300 </a:t>
            </a:r>
            <a:r>
              <a:rPr lang="en-GB" dirty="0" err="1" smtClean="0"/>
              <a:t>ms</a:t>
            </a:r>
            <a:endParaRPr lang="es-CO" dirty="0"/>
          </a:p>
        </p:txBody>
      </p:sp>
      <p:pic>
        <p:nvPicPr>
          <p:cNvPr id="5122" name="Picture 2" descr="http://latex.codecogs.com/gif.latex?%5Cdpi%7B300%7D%20u%28t%29%3D%5Coverline%20u&amp;plus;u%27%28t%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481" y="1339848"/>
            <a:ext cx="3114675" cy="49530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latex.codecogs.com/gif.latex?%5Cdpi%7B300%7D%20u%27_%5Cmathrm%7Brms%7D%28t%29%3D%5Csqrt%7B%5Cfrac%7B1%7D%7Bn%7D%5Csum_%7Bi%3D1%7D%5E%7Bn%7D%5Bu%27_i%28t%29%5D%5E%7B2%7D%7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1299" y="2412553"/>
            <a:ext cx="3225401" cy="110796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latex.codecogs.com/gif.latex?%5Cdpi%7B300%7D%20I_%5Cmathrm%7Bturb%7D%3D%5Cfrac%7B%5Csqrt%7B%5Cleft%5Bu%27_%5Cmathrm%7Brms%7D%5Cright%5D%5E%7B2%7D&amp;plus;%5Cleft%5Bv%27_%5Cmathrm%7Brms%7D%5Cright%5D%5E%7B2%7D&amp;plus;%5Cleft%5Bw_%5Cmathrm%7Brms%7D%5Cright%5D%5E%7B2%7D%7D%7D%7B%5Csqrt%7B%5Coverline%7Bu%7D%5E%7B2%7D&amp;plus;%5Coverline%7Bv%7D%5E%7B2%7D&amp;plus;%5Coverline%7Bw%7D%5E%7B2%7D%7D%7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6504" y="4291592"/>
            <a:ext cx="4806891" cy="1021628"/>
          </a:xfrm>
          <a:prstGeom prst="rect">
            <a:avLst/>
          </a:prstGeom>
          <a:noFill/>
          <a:extLst>
            <a:ext uri="{909E8E84-426E-40DD-AFC4-6F175D3DCCD1}">
              <a14:hiddenFill xmlns:a14="http://schemas.microsoft.com/office/drawing/2010/main">
                <a:solidFill>
                  <a:srgbClr val="FFFFFF"/>
                </a:solidFill>
              </a14:hiddenFill>
            </a:ext>
          </a:extLst>
        </p:spPr>
      </p:pic>
      <p:pic>
        <p:nvPicPr>
          <p:cNvPr id="9" name="output_XZUV2P">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3701259" y="-381000"/>
            <a:ext cx="5592900" cy="7930087"/>
          </a:xfrm>
        </p:spPr>
      </p:pic>
      <p:sp>
        <p:nvSpPr>
          <p:cNvPr id="10" name="Right Arrow 9"/>
          <p:cNvSpPr/>
          <p:nvPr/>
        </p:nvSpPr>
        <p:spPr>
          <a:xfrm>
            <a:off x="4041299" y="3596616"/>
            <a:ext cx="2154928" cy="200195"/>
          </a:xfrm>
          <a:custGeom>
            <a:avLst/>
            <a:gdLst>
              <a:gd name="connsiteX0" fmla="*/ 0 w 2454965"/>
              <a:gd name="connsiteY0" fmla="*/ 100098 h 400390"/>
              <a:gd name="connsiteX1" fmla="*/ 1976475 w 2454965"/>
              <a:gd name="connsiteY1" fmla="*/ 100098 h 400390"/>
              <a:gd name="connsiteX2" fmla="*/ 1976475 w 2454965"/>
              <a:gd name="connsiteY2" fmla="*/ 0 h 400390"/>
              <a:gd name="connsiteX3" fmla="*/ 2454965 w 2454965"/>
              <a:gd name="connsiteY3" fmla="*/ 200195 h 400390"/>
              <a:gd name="connsiteX4" fmla="*/ 1976475 w 2454965"/>
              <a:gd name="connsiteY4" fmla="*/ 400390 h 400390"/>
              <a:gd name="connsiteX5" fmla="*/ 1976475 w 2454965"/>
              <a:gd name="connsiteY5" fmla="*/ 300293 h 400390"/>
              <a:gd name="connsiteX6" fmla="*/ 0 w 2454965"/>
              <a:gd name="connsiteY6" fmla="*/ 300293 h 400390"/>
              <a:gd name="connsiteX7" fmla="*/ 0 w 2454965"/>
              <a:gd name="connsiteY7" fmla="*/ 100098 h 400390"/>
              <a:gd name="connsiteX0" fmla="*/ 0 w 2454965"/>
              <a:gd name="connsiteY0" fmla="*/ 0 h 300292"/>
              <a:gd name="connsiteX1" fmla="*/ 1976475 w 2454965"/>
              <a:gd name="connsiteY1" fmla="*/ 0 h 300292"/>
              <a:gd name="connsiteX2" fmla="*/ 2005504 w 2454965"/>
              <a:gd name="connsiteY2" fmla="*/ 1502 h 300292"/>
              <a:gd name="connsiteX3" fmla="*/ 2454965 w 2454965"/>
              <a:gd name="connsiteY3" fmla="*/ 100097 h 300292"/>
              <a:gd name="connsiteX4" fmla="*/ 1976475 w 2454965"/>
              <a:gd name="connsiteY4" fmla="*/ 300292 h 300292"/>
              <a:gd name="connsiteX5" fmla="*/ 1976475 w 2454965"/>
              <a:gd name="connsiteY5" fmla="*/ 200195 h 300292"/>
              <a:gd name="connsiteX6" fmla="*/ 0 w 2454965"/>
              <a:gd name="connsiteY6" fmla="*/ 200195 h 300292"/>
              <a:gd name="connsiteX7" fmla="*/ 0 w 2454965"/>
              <a:gd name="connsiteY7" fmla="*/ 0 h 300292"/>
              <a:gd name="connsiteX0" fmla="*/ 0 w 2454965"/>
              <a:gd name="connsiteY0" fmla="*/ 0 h 212186"/>
              <a:gd name="connsiteX1" fmla="*/ 1976475 w 2454965"/>
              <a:gd name="connsiteY1" fmla="*/ 0 h 212186"/>
              <a:gd name="connsiteX2" fmla="*/ 2005504 w 2454965"/>
              <a:gd name="connsiteY2" fmla="*/ 1502 h 212186"/>
              <a:gd name="connsiteX3" fmla="*/ 2454965 w 2454965"/>
              <a:gd name="connsiteY3" fmla="*/ 100097 h 212186"/>
              <a:gd name="connsiteX4" fmla="*/ 1988381 w 2454965"/>
              <a:gd name="connsiteY4" fmla="*/ 212186 h 212186"/>
              <a:gd name="connsiteX5" fmla="*/ 1976475 w 2454965"/>
              <a:gd name="connsiteY5" fmla="*/ 200195 h 212186"/>
              <a:gd name="connsiteX6" fmla="*/ 0 w 2454965"/>
              <a:gd name="connsiteY6" fmla="*/ 200195 h 212186"/>
              <a:gd name="connsiteX7" fmla="*/ 0 w 2454965"/>
              <a:gd name="connsiteY7" fmla="*/ 0 h 212186"/>
              <a:gd name="connsiteX0" fmla="*/ 0 w 2454965"/>
              <a:gd name="connsiteY0" fmla="*/ 0 h 200195"/>
              <a:gd name="connsiteX1" fmla="*/ 1976475 w 2454965"/>
              <a:gd name="connsiteY1" fmla="*/ 0 h 200195"/>
              <a:gd name="connsiteX2" fmla="*/ 2005504 w 2454965"/>
              <a:gd name="connsiteY2" fmla="*/ 1502 h 200195"/>
              <a:gd name="connsiteX3" fmla="*/ 2454965 w 2454965"/>
              <a:gd name="connsiteY3" fmla="*/ 100097 h 200195"/>
              <a:gd name="connsiteX4" fmla="*/ 1976475 w 2454965"/>
              <a:gd name="connsiteY4" fmla="*/ 200195 h 200195"/>
              <a:gd name="connsiteX5" fmla="*/ 0 w 2454965"/>
              <a:gd name="connsiteY5" fmla="*/ 200195 h 200195"/>
              <a:gd name="connsiteX6" fmla="*/ 0 w 2454965"/>
              <a:gd name="connsiteY6" fmla="*/ 0 h 200195"/>
              <a:gd name="connsiteX0" fmla="*/ 0 w 2454965"/>
              <a:gd name="connsiteY0" fmla="*/ 0 h 200195"/>
              <a:gd name="connsiteX1" fmla="*/ 1976475 w 2454965"/>
              <a:gd name="connsiteY1" fmla="*/ 0 h 200195"/>
              <a:gd name="connsiteX2" fmla="*/ 2454965 w 2454965"/>
              <a:gd name="connsiteY2" fmla="*/ 100097 h 200195"/>
              <a:gd name="connsiteX3" fmla="*/ 1976475 w 2454965"/>
              <a:gd name="connsiteY3" fmla="*/ 200195 h 200195"/>
              <a:gd name="connsiteX4" fmla="*/ 0 w 2454965"/>
              <a:gd name="connsiteY4" fmla="*/ 200195 h 200195"/>
              <a:gd name="connsiteX5" fmla="*/ 0 w 2454965"/>
              <a:gd name="connsiteY5" fmla="*/ 0 h 200195"/>
              <a:gd name="connsiteX0" fmla="*/ 0 w 2154928"/>
              <a:gd name="connsiteY0" fmla="*/ 0 h 200195"/>
              <a:gd name="connsiteX1" fmla="*/ 1976475 w 2154928"/>
              <a:gd name="connsiteY1" fmla="*/ 0 h 200195"/>
              <a:gd name="connsiteX2" fmla="*/ 2154928 w 2154928"/>
              <a:gd name="connsiteY2" fmla="*/ 104860 h 200195"/>
              <a:gd name="connsiteX3" fmla="*/ 1976475 w 2154928"/>
              <a:gd name="connsiteY3" fmla="*/ 200195 h 200195"/>
              <a:gd name="connsiteX4" fmla="*/ 0 w 2154928"/>
              <a:gd name="connsiteY4" fmla="*/ 200195 h 200195"/>
              <a:gd name="connsiteX5" fmla="*/ 0 w 2154928"/>
              <a:gd name="connsiteY5" fmla="*/ 0 h 20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928" h="200195">
                <a:moveTo>
                  <a:pt x="0" y="0"/>
                </a:moveTo>
                <a:lnTo>
                  <a:pt x="1976475" y="0"/>
                </a:lnTo>
                <a:lnTo>
                  <a:pt x="2154928" y="104860"/>
                </a:lnTo>
                <a:lnTo>
                  <a:pt x="1976475" y="200195"/>
                </a:lnTo>
                <a:lnTo>
                  <a:pt x="0" y="200195"/>
                </a:lnTo>
                <a:lnTo>
                  <a:pt x="0" y="0"/>
                </a:lnTo>
                <a:close/>
              </a:path>
            </a:pathLst>
          </a:cu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CO"/>
          </a:p>
        </p:txBody>
      </p:sp>
      <p:sp>
        <p:nvSpPr>
          <p:cNvPr id="11" name="Right Arrow 9"/>
          <p:cNvSpPr/>
          <p:nvPr/>
        </p:nvSpPr>
        <p:spPr>
          <a:xfrm rot="10800000">
            <a:off x="6604387" y="3596616"/>
            <a:ext cx="2154928" cy="200195"/>
          </a:xfrm>
          <a:custGeom>
            <a:avLst/>
            <a:gdLst>
              <a:gd name="connsiteX0" fmla="*/ 0 w 2454965"/>
              <a:gd name="connsiteY0" fmla="*/ 100098 h 400390"/>
              <a:gd name="connsiteX1" fmla="*/ 1976475 w 2454965"/>
              <a:gd name="connsiteY1" fmla="*/ 100098 h 400390"/>
              <a:gd name="connsiteX2" fmla="*/ 1976475 w 2454965"/>
              <a:gd name="connsiteY2" fmla="*/ 0 h 400390"/>
              <a:gd name="connsiteX3" fmla="*/ 2454965 w 2454965"/>
              <a:gd name="connsiteY3" fmla="*/ 200195 h 400390"/>
              <a:gd name="connsiteX4" fmla="*/ 1976475 w 2454965"/>
              <a:gd name="connsiteY4" fmla="*/ 400390 h 400390"/>
              <a:gd name="connsiteX5" fmla="*/ 1976475 w 2454965"/>
              <a:gd name="connsiteY5" fmla="*/ 300293 h 400390"/>
              <a:gd name="connsiteX6" fmla="*/ 0 w 2454965"/>
              <a:gd name="connsiteY6" fmla="*/ 300293 h 400390"/>
              <a:gd name="connsiteX7" fmla="*/ 0 w 2454965"/>
              <a:gd name="connsiteY7" fmla="*/ 100098 h 400390"/>
              <a:gd name="connsiteX0" fmla="*/ 0 w 2454965"/>
              <a:gd name="connsiteY0" fmla="*/ 0 h 300292"/>
              <a:gd name="connsiteX1" fmla="*/ 1976475 w 2454965"/>
              <a:gd name="connsiteY1" fmla="*/ 0 h 300292"/>
              <a:gd name="connsiteX2" fmla="*/ 2005504 w 2454965"/>
              <a:gd name="connsiteY2" fmla="*/ 1502 h 300292"/>
              <a:gd name="connsiteX3" fmla="*/ 2454965 w 2454965"/>
              <a:gd name="connsiteY3" fmla="*/ 100097 h 300292"/>
              <a:gd name="connsiteX4" fmla="*/ 1976475 w 2454965"/>
              <a:gd name="connsiteY4" fmla="*/ 300292 h 300292"/>
              <a:gd name="connsiteX5" fmla="*/ 1976475 w 2454965"/>
              <a:gd name="connsiteY5" fmla="*/ 200195 h 300292"/>
              <a:gd name="connsiteX6" fmla="*/ 0 w 2454965"/>
              <a:gd name="connsiteY6" fmla="*/ 200195 h 300292"/>
              <a:gd name="connsiteX7" fmla="*/ 0 w 2454965"/>
              <a:gd name="connsiteY7" fmla="*/ 0 h 300292"/>
              <a:gd name="connsiteX0" fmla="*/ 0 w 2454965"/>
              <a:gd name="connsiteY0" fmla="*/ 0 h 212186"/>
              <a:gd name="connsiteX1" fmla="*/ 1976475 w 2454965"/>
              <a:gd name="connsiteY1" fmla="*/ 0 h 212186"/>
              <a:gd name="connsiteX2" fmla="*/ 2005504 w 2454965"/>
              <a:gd name="connsiteY2" fmla="*/ 1502 h 212186"/>
              <a:gd name="connsiteX3" fmla="*/ 2454965 w 2454965"/>
              <a:gd name="connsiteY3" fmla="*/ 100097 h 212186"/>
              <a:gd name="connsiteX4" fmla="*/ 1988381 w 2454965"/>
              <a:gd name="connsiteY4" fmla="*/ 212186 h 212186"/>
              <a:gd name="connsiteX5" fmla="*/ 1976475 w 2454965"/>
              <a:gd name="connsiteY5" fmla="*/ 200195 h 212186"/>
              <a:gd name="connsiteX6" fmla="*/ 0 w 2454965"/>
              <a:gd name="connsiteY6" fmla="*/ 200195 h 212186"/>
              <a:gd name="connsiteX7" fmla="*/ 0 w 2454965"/>
              <a:gd name="connsiteY7" fmla="*/ 0 h 212186"/>
              <a:gd name="connsiteX0" fmla="*/ 0 w 2454965"/>
              <a:gd name="connsiteY0" fmla="*/ 0 h 200195"/>
              <a:gd name="connsiteX1" fmla="*/ 1976475 w 2454965"/>
              <a:gd name="connsiteY1" fmla="*/ 0 h 200195"/>
              <a:gd name="connsiteX2" fmla="*/ 2005504 w 2454965"/>
              <a:gd name="connsiteY2" fmla="*/ 1502 h 200195"/>
              <a:gd name="connsiteX3" fmla="*/ 2454965 w 2454965"/>
              <a:gd name="connsiteY3" fmla="*/ 100097 h 200195"/>
              <a:gd name="connsiteX4" fmla="*/ 1976475 w 2454965"/>
              <a:gd name="connsiteY4" fmla="*/ 200195 h 200195"/>
              <a:gd name="connsiteX5" fmla="*/ 0 w 2454965"/>
              <a:gd name="connsiteY5" fmla="*/ 200195 h 200195"/>
              <a:gd name="connsiteX6" fmla="*/ 0 w 2454965"/>
              <a:gd name="connsiteY6" fmla="*/ 0 h 200195"/>
              <a:gd name="connsiteX0" fmla="*/ 0 w 2454965"/>
              <a:gd name="connsiteY0" fmla="*/ 0 h 200195"/>
              <a:gd name="connsiteX1" fmla="*/ 1976475 w 2454965"/>
              <a:gd name="connsiteY1" fmla="*/ 0 h 200195"/>
              <a:gd name="connsiteX2" fmla="*/ 2454965 w 2454965"/>
              <a:gd name="connsiteY2" fmla="*/ 100097 h 200195"/>
              <a:gd name="connsiteX3" fmla="*/ 1976475 w 2454965"/>
              <a:gd name="connsiteY3" fmla="*/ 200195 h 200195"/>
              <a:gd name="connsiteX4" fmla="*/ 0 w 2454965"/>
              <a:gd name="connsiteY4" fmla="*/ 200195 h 200195"/>
              <a:gd name="connsiteX5" fmla="*/ 0 w 2454965"/>
              <a:gd name="connsiteY5" fmla="*/ 0 h 200195"/>
              <a:gd name="connsiteX0" fmla="*/ 0 w 2154928"/>
              <a:gd name="connsiteY0" fmla="*/ 0 h 200195"/>
              <a:gd name="connsiteX1" fmla="*/ 1976475 w 2154928"/>
              <a:gd name="connsiteY1" fmla="*/ 0 h 200195"/>
              <a:gd name="connsiteX2" fmla="*/ 2154928 w 2154928"/>
              <a:gd name="connsiteY2" fmla="*/ 104860 h 200195"/>
              <a:gd name="connsiteX3" fmla="*/ 1976475 w 2154928"/>
              <a:gd name="connsiteY3" fmla="*/ 200195 h 200195"/>
              <a:gd name="connsiteX4" fmla="*/ 0 w 2154928"/>
              <a:gd name="connsiteY4" fmla="*/ 200195 h 200195"/>
              <a:gd name="connsiteX5" fmla="*/ 0 w 2154928"/>
              <a:gd name="connsiteY5" fmla="*/ 0 h 20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928" h="200195">
                <a:moveTo>
                  <a:pt x="0" y="0"/>
                </a:moveTo>
                <a:lnTo>
                  <a:pt x="1976475" y="0"/>
                </a:lnTo>
                <a:lnTo>
                  <a:pt x="2154928" y="104860"/>
                </a:lnTo>
                <a:lnTo>
                  <a:pt x="1976475" y="200195"/>
                </a:lnTo>
                <a:lnTo>
                  <a:pt x="0" y="200195"/>
                </a:lnTo>
                <a:lnTo>
                  <a:pt x="0" y="0"/>
                </a:lnTo>
                <a:close/>
              </a:path>
            </a:pathLst>
          </a:cu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s-CO"/>
          </a:p>
        </p:txBody>
      </p:sp>
      <p:sp>
        <p:nvSpPr>
          <p:cNvPr id="12" name="Explosion 2 11"/>
          <p:cNvSpPr/>
          <p:nvPr/>
        </p:nvSpPr>
        <p:spPr>
          <a:xfrm>
            <a:off x="5890012" y="3282461"/>
            <a:ext cx="1009650" cy="762000"/>
          </a:xfrm>
          <a:prstGeom prst="irregularSeal2">
            <a:avLst/>
          </a:prstGeom>
          <a:gradFill>
            <a:gsLst>
              <a:gs pos="0">
                <a:schemeClr val="accent1">
                  <a:satMod val="103000"/>
                  <a:lumMod val="102000"/>
                  <a:tint val="94000"/>
                  <a:alpha val="20000"/>
                </a:schemeClr>
              </a:gs>
              <a:gs pos="50000">
                <a:schemeClr val="accent1">
                  <a:satMod val="110000"/>
                  <a:lumMod val="100000"/>
                  <a:shade val="100000"/>
                </a:schemeClr>
              </a:gs>
              <a:gs pos="100000">
                <a:schemeClr val="accent1">
                  <a:lumMod val="99000"/>
                  <a:satMod val="120000"/>
                  <a:shade val="78000"/>
                </a:schemeClr>
              </a:gs>
            </a:gsLs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s-CO"/>
          </a:p>
        </p:txBody>
      </p:sp>
      <p:sp>
        <p:nvSpPr>
          <p:cNvPr id="4" name="Rectangle 3"/>
          <p:cNvSpPr/>
          <p:nvPr/>
        </p:nvSpPr>
        <p:spPr>
          <a:xfrm>
            <a:off x="3543300" y="6143631"/>
            <a:ext cx="6172200" cy="21288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dirty="0" smtClean="0">
                <a:solidFill>
                  <a:schemeClr val="tx1"/>
                </a:solidFill>
              </a:rPr>
              <a:t>Horizontal position (mm)</a:t>
            </a:r>
            <a:endParaRPr lang="es-CO" dirty="0">
              <a:solidFill>
                <a:schemeClr val="tx1"/>
              </a:solidFill>
            </a:endParaRPr>
          </a:p>
        </p:txBody>
      </p:sp>
      <p:sp>
        <p:nvSpPr>
          <p:cNvPr id="14" name="Rectangle 13"/>
          <p:cNvSpPr/>
          <p:nvPr/>
        </p:nvSpPr>
        <p:spPr>
          <a:xfrm>
            <a:off x="-1276350" y="6495256"/>
            <a:ext cx="12096750" cy="1431925"/>
          </a:xfrm>
          <a:prstGeom prst="rect">
            <a:avLst/>
          </a:prstGeom>
          <a:solidFill>
            <a:srgbClr val="12478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Footer Placeholder 5"/>
          <p:cNvSpPr>
            <a:spLocks noGrp="1"/>
          </p:cNvSpPr>
          <p:nvPr>
            <p:ph type="ftr" sz="quarter" idx="11"/>
          </p:nvPr>
        </p:nvSpPr>
        <p:spPr/>
        <p:txBody>
          <a:bodyPr/>
          <a:lstStyle/>
          <a:p>
            <a:r>
              <a:rPr lang="en-GB" dirty="0" smtClean="0"/>
              <a:t>Nicolas CUERVO </a:t>
            </a:r>
            <a:endParaRPr lang="en-US" dirty="0"/>
          </a:p>
        </p:txBody>
      </p:sp>
      <p:sp>
        <p:nvSpPr>
          <p:cNvPr id="5" name="Date Placeholder 4"/>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16" name="TextBox 15"/>
          <p:cNvSpPr txBox="1"/>
          <p:nvPr/>
        </p:nvSpPr>
        <p:spPr>
          <a:xfrm>
            <a:off x="1423278" y="3259676"/>
            <a:ext cx="3028950" cy="646331"/>
          </a:xfrm>
          <a:prstGeom prst="rect">
            <a:avLst/>
          </a:prstGeom>
          <a:noFill/>
        </p:spPr>
        <p:txBody>
          <a:bodyPr wrap="square" rtlCol="0">
            <a:spAutoFit/>
          </a:bodyPr>
          <a:lstStyle/>
          <a:p>
            <a:pPr algn="ctr"/>
            <a:r>
              <a:rPr lang="en-GB" dirty="0" smtClean="0"/>
              <a:t>Vertical</a:t>
            </a:r>
          </a:p>
          <a:p>
            <a:pPr algn="ctr"/>
            <a:r>
              <a:rPr lang="en-GB" dirty="0" smtClean="0"/>
              <a:t>position (mm)</a:t>
            </a:r>
            <a:endParaRPr lang="es-CO" dirty="0"/>
          </a:p>
        </p:txBody>
      </p:sp>
      <p:sp>
        <p:nvSpPr>
          <p:cNvPr id="3" name="Rectangle 2"/>
          <p:cNvSpPr/>
          <p:nvPr/>
        </p:nvSpPr>
        <p:spPr>
          <a:xfrm>
            <a:off x="2937753" y="-547282"/>
            <a:ext cx="6673175" cy="1555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p:nvPr>
        </p:nvSpPr>
        <p:spPr/>
        <p:txBody>
          <a:bodyPr/>
          <a:lstStyle/>
          <a:p>
            <a:r>
              <a:rPr lang="en-GB" dirty="0" smtClean="0"/>
              <a:t>Turbulence intensity</a:t>
            </a:r>
            <a:endParaRPr lang="es-CO" dirty="0"/>
          </a:p>
        </p:txBody>
      </p:sp>
    </p:spTree>
    <p:extLst>
      <p:ext uri="{BB962C8B-B14F-4D97-AF65-F5344CB8AC3E}">
        <p14:creationId xmlns:p14="http://schemas.microsoft.com/office/powerpoint/2010/main" val="213025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par>
                          <p:cTn id="27" fill="hold">
                            <p:stCondLst>
                              <p:cond delay="0"/>
                            </p:stCondLst>
                            <p:childTnLst>
                              <p:par>
                                <p:cTn id="28" presetID="1" presetClass="mediacall" presetSubtype="0" fill="hold" nodeType="afterEffect">
                                  <p:stCondLst>
                                    <p:cond delay="0"/>
                                  </p:stCondLst>
                                  <p:childTnLst>
                                    <p:cmd type="call" cmd="playFrom(0.0)">
                                      <p:cBhvr>
                                        <p:cTn id="29" dur="41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0" repeatCount="indefinite" fill="hold" display="0">
                  <p:stCondLst>
                    <p:cond delay="indefinite"/>
                  </p:stCondLst>
                </p:cTn>
                <p:tgtEl>
                  <p:spTgt spid="9"/>
                </p:tgtEl>
              </p:cMediaNode>
            </p:video>
            <p:seq concurrent="1" nextAc="seek">
              <p:cTn id="31" restart="whenNotActive" fill="hold" evtFilter="cancelBubble" nodeType="interactiveSeq">
                <p:stCondLst>
                  <p:cond evt="onClick" delay="0">
                    <p:tgtEl>
                      <p:spTgt spid="9"/>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afterEffect">
                                  <p:stCondLst>
                                    <p:cond delay="0"/>
                                  </p:stCondLst>
                                  <p:childTnLst>
                                    <p:cmd type="call" cmd="togglePause">
                                      <p:cBhvr>
                                        <p:cTn id="35" dur="1" fill="hold"/>
                                        <p:tgtEl>
                                          <p:spTgt spid="9"/>
                                        </p:tgtEl>
                                      </p:cBhvr>
                                    </p:cmd>
                                  </p:childTnLst>
                                </p:cTn>
                              </p:par>
                            </p:childTnLst>
                          </p:cTn>
                        </p:par>
                      </p:childTnLst>
                    </p:cTn>
                  </p:par>
                </p:childTnLst>
              </p:cTn>
              <p:nextCondLst>
                <p:cond evt="onClick" delay="0">
                  <p:tgtEl>
                    <p:spTgt spid="9"/>
                  </p:tgtEl>
                </p:cond>
              </p:nextCondLst>
            </p:seq>
          </p:childTnLst>
        </p:cTn>
      </p:par>
    </p:tnLst>
    <p:bldLst>
      <p:bldP spid="13" grpId="0"/>
      <p:bldP spid="10" grpId="0" animBg="1"/>
      <p:bldP spid="10" grpId="1" animBg="1"/>
      <p:bldP spid="11" grpId="0" animBg="1"/>
      <p:bldP spid="11" grpId="1" animBg="1"/>
      <p:bldP spid="12" grpId="0" animBg="1"/>
      <p:bldP spid="12" grpId="1" animBg="1"/>
      <p:bldP spid="4"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GB" dirty="0" smtClean="0"/>
              <a:t>Application</a:t>
            </a:r>
            <a:endParaRPr lang="es-CO" dirty="0"/>
          </a:p>
        </p:txBody>
      </p:sp>
      <p:sp>
        <p:nvSpPr>
          <p:cNvPr id="8" name="Content Placeholder 7"/>
          <p:cNvSpPr>
            <a:spLocks noGrp="1"/>
          </p:cNvSpPr>
          <p:nvPr>
            <p:ph sz="half" idx="1"/>
          </p:nvPr>
        </p:nvSpPr>
        <p:spPr/>
        <p:txBody>
          <a:bodyPr/>
          <a:lstStyle/>
          <a:p>
            <a:r>
              <a:rPr lang="en-GB" dirty="0" smtClean="0"/>
              <a:t>Relating quantitative initial turbulence to the ignition energy in the Mike Apparatus</a:t>
            </a:r>
          </a:p>
          <a:p>
            <a:r>
              <a:rPr lang="en-GB" dirty="0" smtClean="0"/>
              <a:t>Relating the initial turbulence to flame propagation inside similar tubes</a:t>
            </a:r>
          </a:p>
          <a:p>
            <a:endParaRPr lang="es-CO" dirty="0"/>
          </a:p>
        </p:txBody>
      </p:sp>
      <p:sp>
        <p:nvSpPr>
          <p:cNvPr id="9" name="Content Placeholder 8"/>
          <p:cNvSpPr>
            <a:spLocks noGrp="1"/>
          </p:cNvSpPr>
          <p:nvPr>
            <p:ph sz="half" idx="2"/>
          </p:nvPr>
        </p:nvSpPr>
        <p:spPr/>
        <p:txBody>
          <a:bodyPr/>
          <a:lstStyle/>
          <a:p>
            <a:endParaRPr lang="es-CO" dirty="0"/>
          </a:p>
        </p:txBody>
      </p:sp>
      <p:sp>
        <p:nvSpPr>
          <p:cNvPr id="4" name="Date Placeholder 3"/>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5" name="Footer Placeholder 4"/>
          <p:cNvSpPr>
            <a:spLocks noGrp="1"/>
          </p:cNvSpPr>
          <p:nvPr>
            <p:ph type="ftr" sz="quarter" idx="11"/>
          </p:nvPr>
        </p:nvSpPr>
        <p:spPr/>
        <p:txBody>
          <a:bodyPr/>
          <a:lstStyle/>
          <a:p>
            <a:r>
              <a:rPr lang="en-GB" smtClean="0"/>
              <a:t>Nicolas CUERVO </a:t>
            </a:r>
            <a:endParaRPr lang="en-US"/>
          </a:p>
        </p:txBody>
      </p:sp>
      <p:sp>
        <p:nvSpPr>
          <p:cNvPr id="6" name="Slide Number Placeholder 5"/>
          <p:cNvSpPr>
            <a:spLocks noGrp="1"/>
          </p:cNvSpPr>
          <p:nvPr>
            <p:ph type="sldNum" sz="quarter" idx="12"/>
          </p:nvPr>
        </p:nvSpPr>
        <p:spPr/>
        <p:txBody>
          <a:bodyPr/>
          <a:lstStyle/>
          <a:p>
            <a:fld id="{2B963A44-C0BC-5E4E-8E9A-D3D3AA7ED968}" type="slidenum">
              <a:rPr lang="en-US" smtClean="0"/>
              <a:pPr/>
              <a:t>34</a:t>
            </a:fld>
            <a:endParaRPr lang="en-US"/>
          </a:p>
        </p:txBody>
      </p:sp>
      <p:sp>
        <p:nvSpPr>
          <p:cNvPr id="10" name="Text Placeholder 9"/>
          <p:cNvSpPr>
            <a:spLocks noGrp="1"/>
          </p:cNvSpPr>
          <p:nvPr>
            <p:ph type="body" sz="quarter" idx="13"/>
          </p:nvPr>
        </p:nvSpPr>
        <p:spPr/>
        <p:txBody>
          <a:bodyPr/>
          <a:lstStyle/>
          <a:p>
            <a:r>
              <a:rPr lang="fr-FR" dirty="0"/>
              <a:t>Quantification of turbulence</a:t>
            </a:r>
          </a:p>
          <a:p>
            <a:endParaRPr lang="es-CO" dirty="0"/>
          </a:p>
        </p:txBody>
      </p:sp>
    </p:spTree>
    <p:extLst>
      <p:ext uri="{BB962C8B-B14F-4D97-AF65-F5344CB8AC3E}">
        <p14:creationId xmlns:p14="http://schemas.microsoft.com/office/powerpoint/2010/main" val="33290414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0758" y="5119269"/>
            <a:ext cx="9239249" cy="1325563"/>
          </a:xfrm>
        </p:spPr>
        <p:txBody>
          <a:bodyPr/>
          <a:lstStyle/>
          <a:p>
            <a:r>
              <a:rPr lang="en-GB" dirty="0" smtClean="0"/>
              <a:t>Flame propagation</a:t>
            </a:r>
            <a:endParaRPr lang="es-CO" dirty="0"/>
          </a:p>
        </p:txBody>
      </p:sp>
      <p:pic>
        <p:nvPicPr>
          <p:cNvPr id="6" name="Content Placeholder 5"/>
          <p:cNvPicPr>
            <a:picLocks noGrp="1" noChangeAspect="1"/>
          </p:cNvPicPr>
          <p:nvPr>
            <p:ph idx="10"/>
          </p:nvPr>
        </p:nvPicPr>
        <p:blipFill>
          <a:blip r:embed="rId2" cstate="print">
            <a:extLst>
              <a:ext uri="{28A0092B-C50C-407E-A947-70E740481C1C}">
                <a14:useLocalDpi xmlns:a14="http://schemas.microsoft.com/office/drawing/2010/main" val="0"/>
              </a:ext>
            </a:extLst>
          </a:blip>
          <a:stretch>
            <a:fillRect/>
          </a:stretch>
        </p:blipFill>
        <p:spPr>
          <a:xfrm>
            <a:off x="5468129" y="318896"/>
            <a:ext cx="5359527" cy="3836294"/>
          </a:xfrm>
        </p:spPr>
      </p:pic>
      <p:sp>
        <p:nvSpPr>
          <p:cNvPr id="5" name="Content Placeholder 2"/>
          <p:cNvSpPr txBox="1">
            <a:spLocks/>
          </p:cNvSpPr>
          <p:nvPr/>
        </p:nvSpPr>
        <p:spPr>
          <a:xfrm>
            <a:off x="0" y="767931"/>
            <a:ext cx="96880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smtClean="0">
                <a:solidFill>
                  <a:schemeClr val="bg2">
                    <a:lumMod val="50000"/>
                  </a:schemeClr>
                </a:solidFill>
                <a:latin typeface="Browallia New" panose="020B0604020202020204" pitchFamily="34" charset="-34"/>
                <a:cs typeface="Browallia New" panose="020B0604020202020204" pitchFamily="34" charset="-34"/>
              </a:rPr>
              <a:t>Introduction</a:t>
            </a:r>
            <a:r>
              <a:rPr lang="en-GB" sz="3200" dirty="0" smtClean="0">
                <a:latin typeface="Browallia New" panose="020B0604020202020204" pitchFamily="34" charset="-34"/>
                <a:cs typeface="Browallia New" panose="020B0604020202020204" pitchFamily="34" charset="-34"/>
              </a:rPr>
              <a:t> </a:t>
            </a:r>
          </a:p>
          <a:p>
            <a:r>
              <a:rPr lang="en-GB" sz="3200" dirty="0" smtClean="0">
                <a:solidFill>
                  <a:schemeClr val="accent3">
                    <a:lumMod val="75000"/>
                  </a:schemeClr>
                </a:solidFill>
                <a:latin typeface="Browallia New" panose="020B0604020202020204" pitchFamily="34" charset="-34"/>
                <a:cs typeface="Browallia New" panose="020B0604020202020204" pitchFamily="34" charset="-34"/>
              </a:rPr>
              <a:t>Pyrolysis model</a:t>
            </a:r>
          </a:p>
          <a:p>
            <a:r>
              <a:rPr lang="en-GB" sz="3200" dirty="0" smtClean="0">
                <a:solidFill>
                  <a:schemeClr val="accent3">
                    <a:lumMod val="75000"/>
                  </a:schemeClr>
                </a:solidFill>
                <a:latin typeface="Browallia New" panose="020B0604020202020204" pitchFamily="34" charset="-34"/>
                <a:cs typeface="Browallia New" panose="020B0604020202020204" pitchFamily="34" charset="-34"/>
              </a:rPr>
              <a:t>Quantification of turbulence</a:t>
            </a:r>
          </a:p>
          <a:p>
            <a:r>
              <a:rPr lang="en-GB" sz="3200" dirty="0" smtClean="0">
                <a:latin typeface="Browallia New" panose="020B0604020202020204" pitchFamily="34" charset="-34"/>
                <a:cs typeface="Browallia New" panose="020B0604020202020204" pitchFamily="34" charset="-34"/>
              </a:rPr>
              <a:t>Flame propagation</a:t>
            </a:r>
          </a:p>
          <a:p>
            <a:r>
              <a:rPr lang="en-GB" sz="3200" dirty="0" smtClean="0">
                <a:solidFill>
                  <a:schemeClr val="bg2">
                    <a:lumMod val="50000"/>
                  </a:schemeClr>
                </a:solidFill>
                <a:latin typeface="Browallia New" panose="020B0604020202020204" pitchFamily="34" charset="-34"/>
                <a:cs typeface="Browallia New" panose="020B0604020202020204" pitchFamily="34" charset="-34"/>
              </a:rPr>
              <a:t>Conclusions</a:t>
            </a:r>
          </a:p>
        </p:txBody>
      </p:sp>
    </p:spTree>
    <p:extLst>
      <p:ext uri="{BB962C8B-B14F-4D97-AF65-F5344CB8AC3E}">
        <p14:creationId xmlns:p14="http://schemas.microsoft.com/office/powerpoint/2010/main" val="10264578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Experimental setup</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36</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555" y="827087"/>
            <a:ext cx="6983791" cy="5537994"/>
          </a:xfrm>
          <a:prstGeom prst="rect">
            <a:avLst/>
          </a:prstGeom>
        </p:spPr>
      </p:pic>
    </p:spTree>
    <p:extLst>
      <p:ext uri="{BB962C8B-B14F-4D97-AF65-F5344CB8AC3E}">
        <p14:creationId xmlns:p14="http://schemas.microsoft.com/office/powerpoint/2010/main" val="42928408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Flame propagation theory </a:t>
            </a:r>
            <a:br>
              <a:rPr lang="en-GB" dirty="0" smtClean="0"/>
            </a:br>
            <a:r>
              <a:rPr lang="en-GB" dirty="0" smtClean="0"/>
              <a:t>and video analysis</a:t>
            </a:r>
            <a:endParaRPr lang="es-CO" dirty="0"/>
          </a:p>
        </p:txBody>
      </p:sp>
      <p:sp>
        <p:nvSpPr>
          <p:cNvPr id="3" name="Content Placeholder 2"/>
          <p:cNvSpPr>
            <a:spLocks noGrp="1"/>
          </p:cNvSpPr>
          <p:nvPr>
            <p:ph sz="half" idx="1"/>
          </p:nvPr>
        </p:nvSpPr>
        <p:spPr/>
        <p:txBody>
          <a:bodyPr>
            <a:normAutofit lnSpcReduction="10000"/>
          </a:bodyPr>
          <a:lstStyle/>
          <a:p>
            <a:pPr marL="0" indent="0">
              <a:buNone/>
            </a:pPr>
            <a:r>
              <a:rPr lang="en-GB" b="1" dirty="0" smtClean="0"/>
              <a:t>Objective:</a:t>
            </a:r>
          </a:p>
          <a:p>
            <a:r>
              <a:rPr lang="en-GB" dirty="0" smtClean="0"/>
              <a:t>Extract geometric 2D structure of the flame at each frame</a:t>
            </a:r>
          </a:p>
          <a:p>
            <a:r>
              <a:rPr lang="en-GB" dirty="0" smtClean="0"/>
              <a:t>Estimate the 3D structure of the flame</a:t>
            </a:r>
          </a:p>
          <a:p>
            <a:r>
              <a:rPr lang="en-GB" dirty="0" smtClean="0"/>
              <a:t>Estimate the </a:t>
            </a:r>
            <a:r>
              <a:rPr lang="en-GB" dirty="0"/>
              <a:t>spatial </a:t>
            </a:r>
            <a:r>
              <a:rPr lang="en-GB" dirty="0" smtClean="0"/>
              <a:t>velocity, surface and surface variation of the flame</a:t>
            </a:r>
            <a:endParaRPr lang="es-CO" dirty="0"/>
          </a:p>
        </p:txBody>
      </p:sp>
      <p:pic>
        <p:nvPicPr>
          <p:cNvPr id="9"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46959"/>
          <a:stretch/>
        </p:blipFill>
        <p:spPr>
          <a:xfrm>
            <a:off x="8914807" y="2165804"/>
            <a:ext cx="1608383" cy="777551"/>
          </a:xfr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37</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8885" y="3658914"/>
            <a:ext cx="3486150" cy="533400"/>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6019800" y="1074057"/>
                <a:ext cx="6096000" cy="1103379"/>
              </a:xfrm>
              <a:prstGeom prst="rect">
                <a:avLst/>
              </a:prstGeom>
            </p:spPr>
            <p:txBody>
              <a:bodyPr vert="horz" lIns="91440" tIns="45720" rIns="91440" bIns="45720" rtlCol="0">
                <a:normAutofit/>
              </a:bodyPr>
              <a:lstStyle/>
              <a:p>
                <a:pPr marL="571500" indent="-571500">
                  <a:lnSpc>
                    <a:spcPct val="90000"/>
                  </a:lnSpc>
                  <a:spcBef>
                    <a:spcPts val="1000"/>
                  </a:spcBef>
                  <a:buFont typeface="Arial" panose="020B0604020202020204" pitchFamily="34" charset="0"/>
                  <a:buChar char="•"/>
                </a:pPr>
                <a:r>
                  <a:rPr lang="en-GB" sz="3600" dirty="0" smtClean="0">
                    <a:latin typeface="Browallia New" panose="020B0604020202020204" pitchFamily="34" charset="-34"/>
                    <a:cs typeface="Browallia New" panose="020B0604020202020204" pitchFamily="34" charset="-34"/>
                  </a:rPr>
                  <a:t>Burning velocity </a:t>
                </a:r>
                <a14:m>
                  <m:oMath xmlns:m="http://schemas.openxmlformats.org/officeDocument/2006/math">
                    <m:d>
                      <m:dPr>
                        <m:ctrlPr>
                          <a:rPr lang="en-GB" sz="3600" i="1" smtClean="0">
                            <a:latin typeface="Cambria Math" panose="02040503050406030204" pitchFamily="18" charset="0"/>
                            <a:cs typeface="Browallia New" panose="020B0604020202020204" pitchFamily="34" charset="-34"/>
                          </a:rPr>
                        </m:ctrlPr>
                      </m:dPr>
                      <m:e>
                        <m:sSub>
                          <m:sSubPr>
                            <m:ctrlPr>
                              <a:rPr lang="en-GB" sz="3600" i="1">
                                <a:latin typeface="Cambria Math" panose="02040503050406030204" pitchFamily="18" charset="0"/>
                                <a:cs typeface="Browallia New" panose="020B0604020202020204" pitchFamily="34" charset="-34"/>
                              </a:rPr>
                            </m:ctrlPr>
                          </m:sSubPr>
                          <m:e>
                            <m:r>
                              <a:rPr lang="fr-FR" sz="3600" i="1">
                                <a:latin typeface="Cambria Math" panose="02040503050406030204" pitchFamily="18" charset="0"/>
                                <a:cs typeface="Browallia New" panose="020B0604020202020204" pitchFamily="34" charset="-34"/>
                              </a:rPr>
                              <m:t>𝑆</m:t>
                            </m:r>
                          </m:e>
                          <m:sub>
                            <m:r>
                              <a:rPr lang="fr-FR" sz="3600" i="1">
                                <a:latin typeface="Cambria Math" panose="02040503050406030204" pitchFamily="18" charset="0"/>
                                <a:cs typeface="Browallia New" panose="020B0604020202020204" pitchFamily="34" charset="-34"/>
                              </a:rPr>
                              <m:t>𝑢</m:t>
                            </m:r>
                          </m:sub>
                        </m:sSub>
                      </m:e>
                    </m:d>
                  </m:oMath>
                </a14:m>
                <a:r>
                  <a:rPr lang="es-CO" sz="3600" dirty="0" smtClean="0">
                    <a:latin typeface="Browallia New" panose="020B0604020202020204" pitchFamily="34" charset="-34"/>
                    <a:cs typeface="Browallia New" panose="020B0604020202020204" pitchFamily="34" charset="-34"/>
                  </a:rPr>
                  <a:t> and</a:t>
                </a:r>
                <a:r>
                  <a:rPr lang="en-GB" sz="3600" dirty="0" smtClean="0">
                    <a:latin typeface="Browallia New" panose="020B0604020202020204" pitchFamily="34" charset="-34"/>
                    <a:cs typeface="Browallia New" panose="020B0604020202020204" pitchFamily="34" charset="-34"/>
                  </a:rPr>
                  <a:t> the stretching of the flame</a:t>
                </a:r>
                <a:r>
                  <a:rPr lang="es-CO" sz="3600" dirty="0" smtClean="0">
                    <a:latin typeface="Browallia New" panose="020B0604020202020204" pitchFamily="34" charset="-34"/>
                    <a:cs typeface="Browallia New" panose="020B0604020202020204" pitchFamily="34" charset="-34"/>
                  </a:rPr>
                  <a:t> </a:t>
                </a:r>
                <a14:m>
                  <m:oMath xmlns:m="http://schemas.openxmlformats.org/officeDocument/2006/math">
                    <m:d>
                      <m:dPr>
                        <m:ctrlPr>
                          <a:rPr lang="es-CO" sz="3600" i="1" smtClean="0">
                            <a:latin typeface="Cambria Math" panose="02040503050406030204" pitchFamily="18" charset="0"/>
                            <a:cs typeface="Browallia New" panose="020B0604020202020204" pitchFamily="34" charset="-34"/>
                          </a:rPr>
                        </m:ctrlPr>
                      </m:dPr>
                      <m:e>
                        <m:r>
                          <a:rPr lang="fr-FR" sz="3600" b="0" i="1" smtClean="0">
                            <a:latin typeface="Cambria Math" panose="02040503050406030204" pitchFamily="18" charset="0"/>
                            <a:cs typeface="Browallia New" panose="020B0604020202020204" pitchFamily="34" charset="-34"/>
                          </a:rPr>
                          <m:t>𝐾</m:t>
                        </m:r>
                      </m:e>
                    </m:d>
                    <m:r>
                      <a:rPr lang="fr-FR" sz="3600" b="0" i="1" smtClean="0">
                        <a:latin typeface="Cambria Math" panose="02040503050406030204" pitchFamily="18" charset="0"/>
                        <a:cs typeface="Browallia New" panose="020B0604020202020204" pitchFamily="34" charset="-34"/>
                      </a:rPr>
                      <m:t>:</m:t>
                    </m:r>
                  </m:oMath>
                </a14:m>
                <a:endParaRPr lang="es-CO" sz="3600" dirty="0">
                  <a:latin typeface="Browallia New" panose="020B0604020202020204" pitchFamily="34" charset="-34"/>
                  <a:cs typeface="Browallia New" panose="020B0604020202020204" pitchFamily="34" charset="-34"/>
                </a:endParaRPr>
              </a:p>
            </p:txBody>
          </p:sp>
        </mc:Choice>
        <mc:Fallback xmlns="">
          <p:sp>
            <p:nvSpPr>
              <p:cNvPr id="11" name="Rectangle 10"/>
              <p:cNvSpPr>
                <a:spLocks noRot="1" noChangeAspect="1" noMove="1" noResize="1" noEditPoints="1" noAdjustHandles="1" noChangeArrowheads="1" noChangeShapeType="1" noTextEdit="1"/>
              </p:cNvSpPr>
              <p:nvPr/>
            </p:nvSpPr>
            <p:spPr>
              <a:xfrm>
                <a:off x="6019800" y="1074057"/>
                <a:ext cx="6096000" cy="1103379"/>
              </a:xfrm>
              <a:prstGeom prst="rect">
                <a:avLst/>
              </a:prstGeom>
              <a:blipFill rotWithShape="0">
                <a:blip r:embed="rId4"/>
                <a:stretch>
                  <a:fillRect l="-2800" t="-13260" b="-21547"/>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5956980" y="3073400"/>
                <a:ext cx="6096000" cy="1103379"/>
              </a:xfrm>
              <a:prstGeom prst="rect">
                <a:avLst/>
              </a:prstGeom>
            </p:spPr>
            <p:txBody>
              <a:bodyPr vert="horz" lIns="91440" tIns="45720" rIns="91440" bIns="45720" rtlCol="0">
                <a:normAutofit/>
              </a:bodyPr>
              <a:lstStyle/>
              <a:p>
                <a:pPr marL="571500" indent="-571500">
                  <a:lnSpc>
                    <a:spcPct val="90000"/>
                  </a:lnSpc>
                  <a:spcBef>
                    <a:spcPts val="1000"/>
                  </a:spcBef>
                  <a:buFont typeface="Arial" panose="020B0604020202020204" pitchFamily="34" charset="0"/>
                  <a:buChar char="•"/>
                </a:pPr>
                <a:r>
                  <a:rPr lang="en-GB" sz="3600" dirty="0" smtClean="0">
                    <a:latin typeface="Browallia New" panose="020B0604020202020204" pitchFamily="34" charset="-34"/>
                    <a:cs typeface="Browallia New" panose="020B0604020202020204" pitchFamily="34" charset="-34"/>
                  </a:rPr>
                  <a:t>Unstretched burning velocity </a:t>
                </a:r>
                <a14:m>
                  <m:oMath xmlns:m="http://schemas.openxmlformats.org/officeDocument/2006/math">
                    <m:d>
                      <m:dPr>
                        <m:ctrlPr>
                          <a:rPr lang="en-GB" sz="3600" i="1" smtClean="0">
                            <a:latin typeface="Cambria Math" panose="02040503050406030204" pitchFamily="18" charset="0"/>
                            <a:cs typeface="Browallia New" panose="020B0604020202020204" pitchFamily="34" charset="-34"/>
                          </a:rPr>
                        </m:ctrlPr>
                      </m:dPr>
                      <m:e>
                        <m:sSubSup>
                          <m:sSubSupPr>
                            <m:ctrlPr>
                              <a:rPr lang="en-GB" sz="3600" i="1" smtClean="0">
                                <a:latin typeface="Cambria Math" panose="02040503050406030204" pitchFamily="18" charset="0"/>
                                <a:cs typeface="Browallia New" panose="020B0604020202020204" pitchFamily="34" charset="-34"/>
                              </a:rPr>
                            </m:ctrlPr>
                          </m:sSubSupPr>
                          <m:e>
                            <m:r>
                              <a:rPr lang="en-GB" sz="3600" b="0" i="1" smtClean="0">
                                <a:latin typeface="Cambria Math" panose="02040503050406030204" pitchFamily="18" charset="0"/>
                                <a:cs typeface="Browallia New" panose="020B0604020202020204" pitchFamily="34" charset="-34"/>
                              </a:rPr>
                              <m:t>𝑆</m:t>
                            </m:r>
                          </m:e>
                          <m:sub>
                            <m:r>
                              <a:rPr lang="en-GB" sz="3600" b="0" i="1" smtClean="0">
                                <a:latin typeface="Cambria Math" panose="02040503050406030204" pitchFamily="18" charset="0"/>
                                <a:cs typeface="Browallia New" panose="020B0604020202020204" pitchFamily="34" charset="-34"/>
                              </a:rPr>
                              <m:t>𝑢</m:t>
                            </m:r>
                          </m:sub>
                          <m:sup>
                            <m:r>
                              <a:rPr lang="en-GB" sz="3600" b="0" i="1" smtClean="0">
                                <a:latin typeface="Cambria Math" panose="02040503050406030204" pitchFamily="18" charset="0"/>
                                <a:cs typeface="Browallia New" panose="020B0604020202020204" pitchFamily="34" charset="-34"/>
                              </a:rPr>
                              <m:t>0</m:t>
                            </m:r>
                          </m:sup>
                        </m:sSubSup>
                      </m:e>
                    </m:d>
                  </m:oMath>
                </a14:m>
                <a:endParaRPr lang="es-CO" sz="3600" dirty="0">
                  <a:latin typeface="Browallia New" panose="020B0604020202020204" pitchFamily="34" charset="-34"/>
                  <a:cs typeface="Browallia New" panose="020B0604020202020204" pitchFamily="34" charset="-34"/>
                </a:endParaRPr>
              </a:p>
            </p:txBody>
          </p:sp>
        </mc:Choice>
        <mc:Fallback xmlns="">
          <p:sp>
            <p:nvSpPr>
              <p:cNvPr id="14" name="Rectangle 13"/>
              <p:cNvSpPr>
                <a:spLocks noRot="1" noChangeAspect="1" noMove="1" noResize="1" noEditPoints="1" noAdjustHandles="1" noChangeArrowheads="1" noChangeShapeType="1" noTextEdit="1"/>
              </p:cNvSpPr>
              <p:nvPr/>
            </p:nvSpPr>
            <p:spPr>
              <a:xfrm>
                <a:off x="5956980" y="3073400"/>
                <a:ext cx="6096000" cy="1103379"/>
              </a:xfrm>
              <a:prstGeom prst="rect">
                <a:avLst/>
              </a:prstGeom>
              <a:blipFill rotWithShape="0">
                <a:blip r:embed="rId5"/>
                <a:stretch>
                  <a:fillRect l="-2700" t="-13260"/>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6019800" y="4376657"/>
                <a:ext cx="6096000" cy="1103379"/>
              </a:xfrm>
              <a:prstGeom prst="rect">
                <a:avLst/>
              </a:prstGeom>
            </p:spPr>
            <p:txBody>
              <a:bodyPr vert="horz" lIns="91440" tIns="45720" rIns="91440" bIns="45720" rtlCol="0">
                <a:normAutofit/>
              </a:bodyPr>
              <a:lstStyle/>
              <a:p>
                <a:pPr marL="571500" indent="-571500">
                  <a:lnSpc>
                    <a:spcPct val="90000"/>
                  </a:lnSpc>
                  <a:spcBef>
                    <a:spcPts val="1000"/>
                  </a:spcBef>
                  <a:buFont typeface="Arial" panose="020B0604020202020204" pitchFamily="34" charset="0"/>
                  <a:buChar char="•"/>
                </a:pPr>
                <a:r>
                  <a:rPr lang="en-GB" sz="3600" dirty="0" smtClean="0">
                    <a:latin typeface="Browallia New" panose="020B0604020202020204" pitchFamily="34" charset="-34"/>
                    <a:cs typeface="Browallia New" panose="020B0604020202020204" pitchFamily="34" charset="-34"/>
                  </a:rPr>
                  <a:t>Laminar burning velocity </a:t>
                </a:r>
                <a14:m>
                  <m:oMath xmlns:m="http://schemas.openxmlformats.org/officeDocument/2006/math">
                    <m:d>
                      <m:dPr>
                        <m:ctrlPr>
                          <a:rPr lang="en-GB" sz="3600" i="1" smtClean="0">
                            <a:latin typeface="Cambria Math" panose="02040503050406030204" pitchFamily="18" charset="0"/>
                            <a:cs typeface="Browallia New" panose="020B0604020202020204" pitchFamily="34" charset="-34"/>
                          </a:rPr>
                        </m:ctrlPr>
                      </m:dPr>
                      <m:e>
                        <m:sSubSup>
                          <m:sSubSupPr>
                            <m:ctrlPr>
                              <a:rPr lang="en-GB" sz="3600" i="1" smtClean="0">
                                <a:latin typeface="Cambria Math" panose="02040503050406030204" pitchFamily="18" charset="0"/>
                                <a:cs typeface="Browallia New" panose="020B0604020202020204" pitchFamily="34" charset="-34"/>
                              </a:rPr>
                            </m:ctrlPr>
                          </m:sSubSupPr>
                          <m:e>
                            <m:r>
                              <a:rPr lang="en-GB" sz="3600" b="0" i="1" smtClean="0">
                                <a:latin typeface="Cambria Math" panose="02040503050406030204" pitchFamily="18" charset="0"/>
                                <a:cs typeface="Browallia New" panose="020B0604020202020204" pitchFamily="34" charset="-34"/>
                              </a:rPr>
                              <m:t>𝑆</m:t>
                            </m:r>
                          </m:e>
                          <m:sub>
                            <m:r>
                              <a:rPr lang="en-GB" sz="3600" b="0" i="1" smtClean="0">
                                <a:latin typeface="Cambria Math" panose="02040503050406030204" pitchFamily="18" charset="0"/>
                                <a:cs typeface="Browallia New" panose="020B0604020202020204" pitchFamily="34" charset="-34"/>
                              </a:rPr>
                              <m:t>𝐿</m:t>
                            </m:r>
                          </m:sub>
                          <m:sup>
                            <m:r>
                              <a:rPr lang="en-GB" sz="3600" b="0" i="1" smtClean="0">
                                <a:latin typeface="Cambria Math" panose="02040503050406030204" pitchFamily="18" charset="0"/>
                                <a:cs typeface="Browallia New" panose="020B0604020202020204" pitchFamily="34" charset="-34"/>
                              </a:rPr>
                              <m:t>0</m:t>
                            </m:r>
                          </m:sup>
                        </m:sSubSup>
                      </m:e>
                    </m:d>
                  </m:oMath>
                </a14:m>
                <a:endParaRPr lang="es-CO" sz="3600" dirty="0">
                  <a:latin typeface="Browallia New" panose="020B0604020202020204" pitchFamily="34" charset="-34"/>
                  <a:cs typeface="Browallia New" panose="020B0604020202020204" pitchFamily="34" charset="-34"/>
                </a:endParaRPr>
              </a:p>
            </p:txBody>
          </p:sp>
        </mc:Choice>
        <mc:Fallback xmlns="">
          <p:sp>
            <p:nvSpPr>
              <p:cNvPr id="15" name="Rectangle 14"/>
              <p:cNvSpPr>
                <a:spLocks noRot="1" noChangeAspect="1" noMove="1" noResize="1" noEditPoints="1" noAdjustHandles="1" noChangeArrowheads="1" noChangeShapeType="1" noTextEdit="1"/>
              </p:cNvSpPr>
              <p:nvPr/>
            </p:nvSpPr>
            <p:spPr>
              <a:xfrm>
                <a:off x="6019800" y="4376657"/>
                <a:ext cx="6096000" cy="1103379"/>
              </a:xfrm>
              <a:prstGeom prst="rect">
                <a:avLst/>
              </a:prstGeom>
              <a:blipFill rotWithShape="0">
                <a:blip r:embed="rId6"/>
                <a:stretch>
                  <a:fillRect l="-2800" t="-12155"/>
                </a:stretch>
              </a:blipFill>
            </p:spPr>
            <p:txBody>
              <a:bodyPr/>
              <a:lstStyle/>
              <a:p>
                <a:r>
                  <a:rPr lang="es-CO">
                    <a:noFill/>
                  </a:rPr>
                  <a:t> </a:t>
                </a:r>
              </a:p>
            </p:txBody>
          </p:sp>
        </mc:Fallback>
      </mc:AlternateContent>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4064" y="5120791"/>
            <a:ext cx="5057775" cy="54292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val="0"/>
              </a:ext>
            </a:extLst>
          </a:blip>
          <a:srcRect b="51768"/>
          <a:stretch/>
        </p:blipFill>
        <p:spPr>
          <a:xfrm>
            <a:off x="6641025" y="2165804"/>
            <a:ext cx="1608383" cy="707054"/>
          </a:xfrm>
          <a:prstGeom prst="rect">
            <a:avLst/>
          </a:prstGeom>
        </p:spPr>
      </p:pic>
    </p:spTree>
    <p:extLst>
      <p:ext uri="{BB962C8B-B14F-4D97-AF65-F5344CB8AC3E}">
        <p14:creationId xmlns:p14="http://schemas.microsoft.com/office/powerpoint/2010/main" val="110838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decomposition2">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4"/>
          <a:stretch>
            <a:fillRect/>
          </a:stretch>
        </p:blipFill>
        <p:spPr>
          <a:xfrm>
            <a:off x="1917242" y="1345205"/>
            <a:ext cx="7714576" cy="5176140"/>
          </a:xfrm>
        </p:spPr>
      </p:pic>
      <p:sp>
        <p:nvSpPr>
          <p:cNvPr id="2" name="Title 1"/>
          <p:cNvSpPr>
            <a:spLocks noGrp="1"/>
          </p:cNvSpPr>
          <p:nvPr>
            <p:ph type="title"/>
          </p:nvPr>
        </p:nvSpPr>
        <p:spPr>
          <a:xfrm>
            <a:off x="1676400" y="-218430"/>
            <a:ext cx="10515600" cy="1074057"/>
          </a:xfrm>
        </p:spPr>
        <p:txBody>
          <a:bodyPr/>
          <a:lstStyle/>
          <a:p>
            <a:r>
              <a:rPr lang="en-GB" dirty="0" smtClean="0"/>
              <a:t>Analysis of videos</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38</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sp>
        <p:nvSpPr>
          <p:cNvPr id="10" name="Rectangle 9"/>
          <p:cNvSpPr/>
          <p:nvPr/>
        </p:nvSpPr>
        <p:spPr>
          <a:xfrm>
            <a:off x="2355613" y="917419"/>
            <a:ext cx="1985963"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smtClean="0">
                <a:solidFill>
                  <a:schemeClr val="accent5">
                    <a:lumMod val="50000"/>
                  </a:schemeClr>
                </a:solidFill>
                <a:latin typeface="Browallia New" panose="020B0604020202020204" pitchFamily="34" charset="-34"/>
                <a:ea typeface="+mj-ea"/>
                <a:cs typeface="Browallia New" panose="020B0604020202020204" pitchFamily="34" charset="-34"/>
              </a:rPr>
              <a:t>Background </a:t>
            </a:r>
            <a:endParaRPr lang="en-GB" sz="2800" b="1" dirty="0">
              <a:solidFill>
                <a:schemeClr val="accent5">
                  <a:lumMod val="50000"/>
                </a:schemeClr>
              </a:solidFill>
              <a:latin typeface="Browallia New" panose="020B0604020202020204" pitchFamily="34" charset="-34"/>
              <a:ea typeface="+mj-ea"/>
              <a:cs typeface="Browallia New" panose="020B0604020202020204" pitchFamily="34" charset="-34"/>
            </a:endParaRPr>
          </a:p>
          <a:p>
            <a:r>
              <a:rPr lang="en-GB" sz="3600" b="1" dirty="0" smtClean="0">
                <a:ln>
                  <a:solidFill>
                    <a:schemeClr val="bg1"/>
                  </a:solidFill>
                </a:ln>
                <a:solidFill>
                  <a:srgbClr val="FF0000"/>
                </a:solidFill>
                <a:latin typeface="Browallia New" panose="020B0604020202020204" pitchFamily="34" charset="-34"/>
                <a:ea typeface="+mj-ea"/>
                <a:cs typeface="Browallia New" panose="020B0604020202020204" pitchFamily="34" charset="-34"/>
              </a:rPr>
              <a:t> R  </a:t>
            </a:r>
            <a:r>
              <a:rPr lang="en-GB" sz="3600" b="1" dirty="0" smtClean="0">
                <a:ln>
                  <a:solidFill>
                    <a:schemeClr val="bg1"/>
                  </a:solidFill>
                </a:ln>
                <a:solidFill>
                  <a:srgbClr val="00FF00"/>
                </a:solidFill>
                <a:latin typeface="Browallia New" panose="020B0604020202020204" pitchFamily="34" charset="-34"/>
                <a:cs typeface="Browallia New" panose="020B0604020202020204" pitchFamily="34" charset="-34"/>
              </a:rPr>
              <a:t>G</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bg1"/>
                  </a:solidFill>
                </a:ln>
                <a:solidFill>
                  <a:srgbClr val="0000FF"/>
                </a:solidFill>
                <a:latin typeface="Browallia New" panose="020B0604020202020204" pitchFamily="34" charset="-34"/>
                <a:cs typeface="Browallia New" panose="020B0604020202020204" pitchFamily="34" charset="-34"/>
              </a:rPr>
              <a:t>B</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rPr>
              <a:t>R</a:t>
            </a:r>
            <a:endPar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endParaRP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G</a:t>
            </a:r>
          </a:p>
          <a:p>
            <a:r>
              <a:rPr lang="en-GB" sz="3600" b="1" dirty="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B</a:t>
            </a:r>
            <a:endParaRPr lang="en-GB" sz="36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p:txBody>
      </p:sp>
      <p:sp>
        <p:nvSpPr>
          <p:cNvPr id="14" name="Rectangle 13"/>
          <p:cNvSpPr/>
          <p:nvPr/>
        </p:nvSpPr>
        <p:spPr>
          <a:xfrm>
            <a:off x="4284651" y="906979"/>
            <a:ext cx="1985963"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smtClean="0">
                <a:solidFill>
                  <a:schemeClr val="accent5">
                    <a:lumMod val="50000"/>
                  </a:schemeClr>
                </a:solidFill>
                <a:latin typeface="Browallia New" panose="020B0604020202020204" pitchFamily="34" charset="-34"/>
                <a:ea typeface="+mj-ea"/>
                <a:cs typeface="Browallia New" panose="020B0604020202020204" pitchFamily="34" charset="-34"/>
              </a:rPr>
              <a:t>Movement</a:t>
            </a:r>
            <a:endParaRPr lang="en-GB" sz="2800" b="1" dirty="0">
              <a:solidFill>
                <a:schemeClr val="accent5">
                  <a:lumMod val="50000"/>
                </a:schemeClr>
              </a:solidFill>
              <a:latin typeface="Browallia New" panose="020B0604020202020204" pitchFamily="34" charset="-34"/>
              <a:ea typeface="+mj-ea"/>
              <a:cs typeface="Browallia New" panose="020B0604020202020204" pitchFamily="34" charset="-34"/>
            </a:endParaRPr>
          </a:p>
          <a:p>
            <a:r>
              <a:rPr lang="en-GB" sz="3600" b="1" dirty="0" smtClean="0">
                <a:ln>
                  <a:solidFill>
                    <a:schemeClr val="bg1"/>
                  </a:solidFill>
                </a:ln>
                <a:solidFill>
                  <a:srgbClr val="FF0000"/>
                </a:solidFill>
                <a:latin typeface="Browallia New" panose="020B0604020202020204" pitchFamily="34" charset="-34"/>
                <a:ea typeface="+mj-ea"/>
                <a:cs typeface="Browallia New" panose="020B0604020202020204" pitchFamily="34" charset="-34"/>
              </a:rPr>
              <a:t>R    </a:t>
            </a:r>
            <a:r>
              <a:rPr lang="en-GB" sz="3600" b="1" dirty="0" smtClean="0">
                <a:ln>
                  <a:solidFill>
                    <a:schemeClr val="bg1"/>
                  </a:solidFill>
                </a:ln>
                <a:solidFill>
                  <a:srgbClr val="00FF00"/>
                </a:solidFill>
                <a:latin typeface="Browallia New" panose="020B0604020202020204" pitchFamily="34" charset="-34"/>
                <a:cs typeface="Browallia New" panose="020B0604020202020204" pitchFamily="34" charset="-34"/>
              </a:rPr>
              <a:t>G</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bg1"/>
                  </a:solidFill>
                </a:ln>
                <a:solidFill>
                  <a:srgbClr val="0000FF"/>
                </a:solidFill>
                <a:latin typeface="Browallia New" panose="020B0604020202020204" pitchFamily="34" charset="-34"/>
                <a:cs typeface="Browallia New" panose="020B0604020202020204" pitchFamily="34" charset="-34"/>
              </a:rPr>
              <a:t>B</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rPr>
              <a:t>R</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G</a:t>
            </a:r>
          </a:p>
          <a:p>
            <a:r>
              <a:rPr lang="en-GB" sz="3600" b="1" dirty="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B</a:t>
            </a:r>
            <a:endParaRPr lang="en-GB" sz="36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p:txBody>
      </p:sp>
      <p:sp>
        <p:nvSpPr>
          <p:cNvPr id="15" name="Rectangle 14"/>
          <p:cNvSpPr/>
          <p:nvPr/>
        </p:nvSpPr>
        <p:spPr>
          <a:xfrm>
            <a:off x="6256138" y="906979"/>
            <a:ext cx="2428869"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smtClean="0">
                <a:solidFill>
                  <a:schemeClr val="accent5">
                    <a:lumMod val="50000"/>
                  </a:schemeClr>
                </a:solidFill>
                <a:latin typeface="Browallia New" panose="020B0604020202020204" pitchFamily="34" charset="-34"/>
                <a:ea typeface="+mj-ea"/>
                <a:cs typeface="Browallia New" panose="020B0604020202020204" pitchFamily="34" charset="-34"/>
              </a:rPr>
              <a:t>Flame elections</a:t>
            </a:r>
            <a:endParaRPr lang="en-GB" sz="2800" b="1" dirty="0">
              <a:solidFill>
                <a:schemeClr val="accent5">
                  <a:lumMod val="50000"/>
                </a:schemeClr>
              </a:solidFill>
              <a:latin typeface="Browallia New" panose="020B0604020202020204" pitchFamily="34" charset="-34"/>
              <a:ea typeface="+mj-ea"/>
              <a:cs typeface="Browallia New" panose="020B0604020202020204" pitchFamily="34" charset="-34"/>
            </a:endParaRPr>
          </a:p>
          <a:p>
            <a:r>
              <a:rPr lang="en-GB" sz="3600" b="1" dirty="0" smtClean="0">
                <a:ln>
                  <a:solidFill>
                    <a:schemeClr val="bg1"/>
                  </a:solidFill>
                </a:ln>
                <a:solidFill>
                  <a:srgbClr val="FF0000"/>
                </a:solidFill>
                <a:latin typeface="Browallia New" panose="020B0604020202020204" pitchFamily="34" charset="-34"/>
                <a:ea typeface="+mj-ea"/>
                <a:cs typeface="Browallia New" panose="020B0604020202020204" pitchFamily="34" charset="-34"/>
              </a:rPr>
              <a:t>R    </a:t>
            </a:r>
            <a:r>
              <a:rPr lang="en-GB" sz="3600" b="1" dirty="0" smtClean="0">
                <a:ln>
                  <a:solidFill>
                    <a:schemeClr val="bg1"/>
                  </a:solidFill>
                </a:ln>
                <a:solidFill>
                  <a:srgbClr val="00FF00"/>
                </a:solidFill>
                <a:latin typeface="Browallia New" panose="020B0604020202020204" pitchFamily="34" charset="-34"/>
                <a:cs typeface="Browallia New" panose="020B0604020202020204" pitchFamily="34" charset="-34"/>
              </a:rPr>
              <a:t>G</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bg1"/>
                  </a:solidFill>
                </a:ln>
                <a:solidFill>
                  <a:srgbClr val="0000FF"/>
                </a:solidFill>
                <a:latin typeface="Browallia New" panose="020B0604020202020204" pitchFamily="34" charset="-34"/>
                <a:cs typeface="Browallia New" panose="020B0604020202020204" pitchFamily="34" charset="-34"/>
              </a:rPr>
              <a:t>B</a:t>
            </a:r>
            <a:r>
              <a:rPr lang="en-GB" sz="3600" b="1" dirty="0" smtClean="0">
                <a:ln>
                  <a:solidFill>
                    <a:schemeClr val="bg1"/>
                  </a:solidFill>
                </a:ln>
                <a:solidFill>
                  <a:srgbClr val="FF0000"/>
                </a:solidFill>
                <a:latin typeface="Browallia New" panose="020B0604020202020204" pitchFamily="34" charset="-34"/>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rPr>
              <a:t>R  B</a:t>
            </a:r>
            <a:endParaRPr lang="en-GB" sz="3600" b="1" dirty="0">
              <a:ln>
                <a:solidFill>
                  <a:schemeClr val="tx1"/>
                </a:solidFill>
              </a:ln>
              <a:solidFill>
                <a:schemeClr val="bg1"/>
              </a:solidFill>
              <a:latin typeface="Browallia New" panose="020B0604020202020204" pitchFamily="34" charset="-34"/>
              <a:cs typeface="Browallia New" panose="020B0604020202020204" pitchFamily="34" charset="-34"/>
            </a:endParaRPr>
          </a:p>
          <a:p>
            <a:r>
              <a:rPr lang="en-GB" sz="3600" b="1" dirty="0">
                <a:ln>
                  <a:solidFill>
                    <a:schemeClr val="tx1"/>
                  </a:solidFill>
                </a:ln>
                <a:solidFill>
                  <a:schemeClr val="bg1"/>
                </a:solidFill>
                <a:latin typeface="Browallia New" panose="020B0604020202020204" pitchFamily="34" charset="-34"/>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rPr>
              <a:t>G  &amp;</a:t>
            </a:r>
            <a:endParaRPr lang="en-GB" sz="3600" b="1" dirty="0">
              <a:ln>
                <a:solidFill>
                  <a:schemeClr val="tx1"/>
                </a:solidFill>
              </a:ln>
              <a:solidFill>
                <a:schemeClr val="bg1"/>
              </a:solidFill>
              <a:latin typeface="Browallia New" panose="020B0604020202020204" pitchFamily="34" charset="-34"/>
              <a:cs typeface="Browallia New" panose="020B0604020202020204" pitchFamily="34" charset="-34"/>
            </a:endParaRPr>
          </a:p>
          <a:p>
            <a:r>
              <a:rPr lang="en-GB" sz="3600" b="1" dirty="0">
                <a:ln>
                  <a:solidFill>
                    <a:schemeClr val="tx1"/>
                  </a:solidFill>
                </a:ln>
                <a:solidFill>
                  <a:schemeClr val="bg1"/>
                </a:solidFill>
                <a:latin typeface="Browallia New" panose="020B0604020202020204" pitchFamily="34" charset="-34"/>
                <a:cs typeface="Browallia New" panose="020B0604020202020204" pitchFamily="34" charset="-34"/>
              </a:rPr>
              <a:t>	      </a:t>
            </a:r>
            <a:r>
              <a:rPr lang="en-GB" sz="3600" b="1" dirty="0" smtClean="0">
                <a:ln>
                  <a:solidFill>
                    <a:schemeClr val="tx1"/>
                  </a:solidFill>
                </a:ln>
                <a:solidFill>
                  <a:schemeClr val="bg1"/>
                </a:solidFill>
                <a:latin typeface="Browallia New" panose="020B0604020202020204" pitchFamily="34" charset="-34"/>
                <a:cs typeface="Browallia New" panose="020B0604020202020204" pitchFamily="34" charset="-34"/>
              </a:rPr>
              <a:t>B  W</a:t>
            </a:r>
            <a:endParaRPr lang="en-GB" sz="3600" b="1" dirty="0">
              <a:ln>
                <a:solidFill>
                  <a:schemeClr val="tx1"/>
                </a:solidFill>
              </a:ln>
              <a:solidFill>
                <a:schemeClr val="bg1"/>
              </a:solidFill>
              <a:latin typeface="Browallia New" panose="020B0604020202020204" pitchFamily="34" charset="-34"/>
              <a:cs typeface="Browallia New" panose="020B0604020202020204" pitchFamily="34" charset="-34"/>
            </a:endParaRPr>
          </a:p>
        </p:txBody>
      </p:sp>
      <p:sp>
        <p:nvSpPr>
          <p:cNvPr id="16" name="Rectangle 15"/>
          <p:cNvSpPr/>
          <p:nvPr/>
        </p:nvSpPr>
        <p:spPr>
          <a:xfrm>
            <a:off x="8660269" y="898604"/>
            <a:ext cx="490784"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800" b="1" dirty="0" smtClean="0">
              <a:ln>
                <a:solidFill>
                  <a:schemeClr val="bg1"/>
                </a:solidFill>
              </a:ln>
              <a:solidFill>
                <a:schemeClr val="accent5">
                  <a:lumMod val="50000"/>
                </a:schemeClr>
              </a:solidFill>
              <a:latin typeface="Browallia New" panose="020B0604020202020204" pitchFamily="34" charset="-34"/>
              <a:ea typeface="+mj-ea"/>
              <a:cs typeface="Browallia New" panose="020B0604020202020204" pitchFamily="34" charset="-34"/>
            </a:endParaRPr>
          </a:p>
          <a:p>
            <a:pPr algn="ctr"/>
            <a:endParaRPr lang="en-GB" sz="2800" b="1" dirty="0">
              <a:ln>
                <a:solidFill>
                  <a:schemeClr val="bg1"/>
                </a:solidFill>
              </a:ln>
              <a:solidFill>
                <a:schemeClr val="accent5">
                  <a:lumMod val="50000"/>
                </a:schemeClr>
              </a:solidFill>
              <a:latin typeface="Browallia New" panose="020B0604020202020204" pitchFamily="34" charset="-34"/>
              <a:ea typeface="+mj-ea"/>
              <a:cs typeface="Browallia New" panose="020B0604020202020204" pitchFamily="34" charset="-34"/>
            </a:endParaRP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R</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E</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S</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U</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L</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T</a:t>
            </a:r>
          </a:p>
          <a:p>
            <a:r>
              <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S</a:t>
            </a:r>
            <a:endParaRPr lang="en-GB" sz="3600" b="1" dirty="0" smtClean="0">
              <a:ln>
                <a:solidFill>
                  <a:schemeClr val="tx1"/>
                </a:solidFill>
              </a:ln>
              <a:solidFill>
                <a:srgbClr val="FF0000"/>
              </a:solidFill>
              <a:latin typeface="Browallia New" panose="020B0604020202020204" pitchFamily="34" charset="-34"/>
              <a:ea typeface="+mj-ea"/>
              <a:cs typeface="Browallia New" panose="020B0604020202020204" pitchFamily="34" charset="-34"/>
            </a:endParaRPr>
          </a:p>
        </p:txBody>
      </p:sp>
      <p:sp>
        <p:nvSpPr>
          <p:cNvPr id="13" name="Rectangle 12"/>
          <p:cNvSpPr/>
          <p:nvPr/>
        </p:nvSpPr>
        <p:spPr>
          <a:xfrm>
            <a:off x="1893003" y="906979"/>
            <a:ext cx="462610"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I</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N</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P</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U</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T</a:t>
            </a:r>
            <a:endPar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p:txBody>
      </p:sp>
      <p:sp>
        <p:nvSpPr>
          <p:cNvPr id="19" name="Rectangle 18"/>
          <p:cNvSpPr/>
          <p:nvPr/>
        </p:nvSpPr>
        <p:spPr>
          <a:xfrm>
            <a:off x="9151052" y="906979"/>
            <a:ext cx="480766" cy="5614366"/>
          </a:xfrm>
          <a:prstGeom prst="rect">
            <a:avLst/>
          </a:prstGeom>
          <a:noFill/>
          <a:ln w="38100">
            <a:solidFill>
              <a:schemeClr val="accent5">
                <a:lumMod val="40000"/>
                <a:lumOff val="60000"/>
              </a:schemeClr>
            </a:solidFill>
          </a:ln>
          <a:effectLst/>
          <a:sp3d extrusionH="76200">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endParaRPr lang="en-GB" sz="2800" b="1" dirty="0">
              <a:ln>
                <a:solidFill>
                  <a:schemeClr val="tx1"/>
                </a:solidFill>
              </a:ln>
              <a:solidFill>
                <a:schemeClr val="bg1"/>
              </a:solidFill>
              <a:latin typeface="Browallia New" panose="020B0604020202020204" pitchFamily="34" charset="-34"/>
              <a:ea typeface="+mj-ea"/>
              <a:cs typeface="Browallia New" panose="020B0604020202020204" pitchFamily="34" charset="-34"/>
            </a:endParaRP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O</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UT</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P</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U</a:t>
            </a:r>
          </a:p>
          <a:p>
            <a:pPr algn="ctr"/>
            <a:r>
              <a:rPr lang="en-GB" sz="28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rPr>
              <a:t>T</a:t>
            </a:r>
            <a:endParaRPr lang="en-GB" sz="3600" b="1" dirty="0" smtClean="0">
              <a:ln>
                <a:solidFill>
                  <a:schemeClr val="tx1"/>
                </a:solidFill>
              </a:ln>
              <a:solidFill>
                <a:schemeClr val="bg1"/>
              </a:solidFill>
              <a:latin typeface="Browallia New" panose="020B0604020202020204" pitchFamily="34" charset="-34"/>
              <a:ea typeface="+mj-ea"/>
              <a:cs typeface="Browallia New" panose="020B0604020202020204" pitchFamily="34" charset="-34"/>
            </a:endParaRPr>
          </a:p>
        </p:txBody>
      </p:sp>
    </p:spTree>
    <p:extLst>
      <p:ext uri="{BB962C8B-B14F-4D97-AF65-F5344CB8AC3E}">
        <p14:creationId xmlns:p14="http://schemas.microsoft.com/office/powerpoint/2010/main" val="3707184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3"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18"/>
                </p:tgtEl>
              </p:cMediaNode>
            </p:video>
          </p:childTnLst>
        </p:cTn>
      </p:par>
    </p:tnLst>
    <p:bldLst>
      <p:bldP spid="10" grpId="0" animBg="1"/>
      <p:bldP spid="10" grpId="1" animBg="1"/>
      <p:bldP spid="14" grpId="0" animBg="1"/>
      <p:bldP spid="14" grpId="1" animBg="1"/>
      <p:bldP spid="15" grpId="0" animBg="1"/>
      <p:bldP spid="15" grpId="1" animBg="1"/>
      <p:bldP spid="16" grpId="0" animBg="1"/>
      <p:bldP spid="16" grpId="1" animBg="1"/>
      <p:bldP spid="13" grpId="0" animBg="1"/>
      <p:bldP spid="13" grpId="1" animBg="1"/>
      <p:bldP spid="19" grpId="0" animBg="1"/>
      <p:bldP spid="1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Analysis of videos</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39</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pic>
        <p:nvPicPr>
          <p:cNvPr id="11" name="Amidon_1122mg_tv180ms_1000mJ_2_VD_Profile Spheroid_Matlab">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lum contrast="1000"/>
          </a:blip>
          <a:stretch>
            <a:fillRect/>
          </a:stretch>
        </p:blipFill>
        <p:spPr>
          <a:xfrm>
            <a:off x="7838" y="4275788"/>
            <a:ext cx="12184162" cy="1134799"/>
          </a:xfrm>
          <a:prstGeom prst="rect">
            <a:avLst/>
          </a:prstGeom>
        </p:spPr>
      </p:pic>
      <p:pic>
        <p:nvPicPr>
          <p:cNvPr id="13" name="Amidon_1122mg_tv180ms_1000mJ_2_V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0" y="3167698"/>
            <a:ext cx="12192000" cy="1135529"/>
          </a:xfrm>
          <a:prstGeom prst="rect">
            <a:avLst/>
          </a:prstGeom>
        </p:spPr>
      </p:pic>
      <p:sp>
        <p:nvSpPr>
          <p:cNvPr id="15" name="Rectangle 14"/>
          <p:cNvSpPr/>
          <p:nvPr/>
        </p:nvSpPr>
        <p:spPr>
          <a:xfrm>
            <a:off x="3097161" y="733425"/>
            <a:ext cx="471949" cy="340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Amidon_1122mg_tv180ms_1000mJ_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0" y="2084639"/>
            <a:ext cx="12192000" cy="1135529"/>
          </a:xfrm>
          <a:prstGeom prst="rect">
            <a:avLst/>
          </a:prstGeom>
        </p:spPr>
      </p:pic>
    </p:spTree>
    <p:extLst>
      <p:ext uri="{BB962C8B-B14F-4D97-AF65-F5344CB8AC3E}">
        <p14:creationId xmlns:p14="http://schemas.microsoft.com/office/powerpoint/2010/main" val="256232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9624" fill="hold"/>
                                        <p:tgtEl>
                                          <p:spTgt spid="13"/>
                                        </p:tgtEl>
                                      </p:cBhvr>
                                    </p:cmd>
                                  </p:childTnLst>
                                </p:cTn>
                              </p:par>
                              <p:par>
                                <p:cTn id="9" presetID="1" presetClass="mediacall" presetSubtype="0" fill="hold" nodeType="withEffect">
                                  <p:stCondLst>
                                    <p:cond delay="0"/>
                                  </p:stCondLst>
                                  <p:childTnLst>
                                    <p:cmd type="call" cmd="playFrom(0.0)">
                                      <p:cBhvr>
                                        <p:cTn id="10" dur="9624" fill="hold"/>
                                        <p:tgtEl>
                                          <p:spTgt spid="11"/>
                                        </p:tgtEl>
                                      </p:cBhvr>
                                    </p:cmd>
                                  </p:childTnLst>
                                </p:cTn>
                              </p:par>
                              <p:par>
                                <p:cTn id="11" presetID="1" presetClass="mediacall" presetSubtype="0" fill="hold" nodeType="withEffect">
                                  <p:stCondLst>
                                    <p:cond delay="0"/>
                                  </p:stCondLst>
                                  <p:childTnLst>
                                    <p:cmd type="call" cmd="playFrom(0.0)">
                                      <p:cBhvr>
                                        <p:cTn id="12" dur="9624" fill="hold"/>
                                        <p:tgtEl>
                                          <p:spTgt spid="16"/>
                                        </p:tgtEl>
                                      </p:cBhvr>
                                    </p:cmd>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nodePh="1">
                                  <p:stCondLst>
                                    <p:cond delay="0"/>
                                  </p:stCondLst>
                                  <p:endCondLst>
                                    <p:cond evt="begin" delay="0">
                                      <p:tn val="15"/>
                                    </p:cond>
                                  </p:endCondLst>
                                  <p:childTnLst>
                                    <p:set>
                                      <p:cBhvr>
                                        <p:cTn id="16" dur="1" fill="hold">
                                          <p:stCondLst>
                                            <p:cond delay="0"/>
                                          </p:stCondLst>
                                        </p:cTn>
                                        <p:tgtEl>
                                          <p:spTgt spid="15"/>
                                        </p:tgtEl>
                                        <p:attrNameLst>
                                          <p:attrName>style.visibility</p:attrName>
                                        </p:attrNameLst>
                                      </p:cBhvr>
                                      <p:to>
                                        <p:strVal val="hidden"/>
                                      </p:to>
                                    </p:set>
                                  </p:childTnLst>
                                </p:cTn>
                              </p:par>
                              <p:par>
                                <p:cTn id="17" presetID="2" presetClass="mediacall" presetSubtype="0" fill="hold" nodeType="withEffect">
                                  <p:stCondLst>
                                    <p:cond delay="0"/>
                                  </p:stCondLst>
                                  <p:childTnLst>
                                    <p:cmd type="call" cmd="togglePause">
                                      <p:cBhvr>
                                        <p:cTn id="18" dur="1" fill="hold"/>
                                        <p:tgtEl>
                                          <p:spTgt spid="16"/>
                                        </p:tgtEl>
                                      </p:cBhvr>
                                    </p:cmd>
                                  </p:childTnLst>
                                </p:cTn>
                              </p:par>
                              <p:par>
                                <p:cTn id="19" presetID="2" presetClass="mediacall" presetSubtype="0" fill="hold" nodeType="withEffect">
                                  <p:stCondLst>
                                    <p:cond delay="0"/>
                                  </p:stCondLst>
                                  <p:childTnLst>
                                    <p:cmd type="call" cmd="togglePause">
                                      <p:cBhvr>
                                        <p:cTn id="20" dur="1" fill="hold"/>
                                        <p:tgtEl>
                                          <p:spTgt spid="13"/>
                                        </p:tgtEl>
                                      </p:cBhvr>
                                    </p:cmd>
                                  </p:childTnLst>
                                </p:cTn>
                              </p:par>
                              <p:par>
                                <p:cTn id="21" presetID="2" presetClass="mediacall" presetSubtype="0" fill="hold" nodeType="withEffect">
                                  <p:stCondLst>
                                    <p:cond delay="0"/>
                                  </p:stCondLst>
                                  <p:childTnLst>
                                    <p:cmd type="call" cmd="togglePause">
                                      <p:cBhvr>
                                        <p:cTn id="22" dur="1" fill="hold"/>
                                        <p:tgtEl>
                                          <p:spTgt spid="11"/>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nodePh="1">
                                  <p:stCondLst>
                                    <p:cond delay="0"/>
                                  </p:stCondLst>
                                  <p:endCondLst>
                                    <p:cond evt="begin" delay="0">
                                      <p:tn val="25"/>
                                    </p:cond>
                                  </p:endCondLst>
                                  <p:childTnLst>
                                    <p:set>
                                      <p:cBhvr>
                                        <p:cTn id="26" dur="1" fill="hold">
                                          <p:stCondLst>
                                            <p:cond delay="0"/>
                                          </p:stCondLst>
                                        </p:cTn>
                                        <p:tgtEl>
                                          <p:spTgt spid="15"/>
                                        </p:tgtEl>
                                        <p:attrNameLst>
                                          <p:attrName>style.visibility</p:attrName>
                                        </p:attrNameLst>
                                      </p:cBhvr>
                                      <p:to>
                                        <p:strVal val="visible"/>
                                      </p:to>
                                    </p:set>
                                  </p:childTnLst>
                                </p:cTn>
                              </p:par>
                              <p:par>
                                <p:cTn id="27" presetID="2" presetClass="mediacall" presetSubtype="0" fill="hold" nodeType="withEffect">
                                  <p:stCondLst>
                                    <p:cond delay="0"/>
                                  </p:stCondLst>
                                  <p:childTnLst>
                                    <p:cmd type="call" cmd="togglePause">
                                      <p:cBhvr>
                                        <p:cTn id="28" dur="1" fill="hold"/>
                                        <p:tgtEl>
                                          <p:spTgt spid="13"/>
                                        </p:tgtEl>
                                      </p:cBhvr>
                                    </p:cmd>
                                  </p:childTnLst>
                                </p:cTn>
                              </p:par>
                              <p:par>
                                <p:cTn id="29" presetID="2" presetClass="mediacall" presetSubtype="0" fill="hold" nodeType="withEffect">
                                  <p:stCondLst>
                                    <p:cond delay="0"/>
                                  </p:stCondLst>
                                  <p:childTnLst>
                                    <p:cmd type="call" cmd="togglePause">
                                      <p:cBhvr>
                                        <p:cTn id="30" dur="1" fill="hold"/>
                                        <p:tgtEl>
                                          <p:spTgt spid="11"/>
                                        </p:tgtEl>
                                      </p:cBhvr>
                                    </p:cmd>
                                  </p:childTnLst>
                                </p:cTn>
                              </p:par>
                              <p:par>
                                <p:cTn id="31" presetID="2" presetClass="mediacall" presetSubtype="0" fill="hold" nodeType="withEffect">
                                  <p:stCondLst>
                                    <p:cond delay="0"/>
                                  </p:stCondLst>
                                  <p:childTnLst>
                                    <p:cmd type="call" cmd="togglePause">
                                      <p:cBhvr>
                                        <p:cTn id="32"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repeatCount="indefinite" fill="hold" display="0">
                  <p:stCondLst>
                    <p:cond delay="indefinite"/>
                  </p:stCondLst>
                </p:cTn>
                <p:tgtEl>
                  <p:spTgt spid="13"/>
                </p:tgtEl>
              </p:cMediaNode>
            </p:video>
            <p:video>
              <p:cMediaNode vol="80000">
                <p:cTn id="34" repeatCount="indefinite" fill="hold" display="0">
                  <p:stCondLst>
                    <p:cond delay="indefinite"/>
                  </p:stCondLst>
                </p:cTn>
                <p:tgtEl>
                  <p:spTgt spid="11"/>
                </p:tgtEl>
              </p:cMediaNode>
            </p:video>
            <p:video>
              <p:cMediaNode vol="80000">
                <p:cTn id="35" repeatCount="indefinite" fill="hold" display="0">
                  <p:stCondLst>
                    <p:cond delay="indefinite"/>
                  </p:stCondLst>
                </p:cTn>
                <p:tgtEl>
                  <p:spTgt spid="16"/>
                </p:tgtEl>
              </p:cMediaNode>
            </p:video>
          </p:childTnLst>
        </p:cTn>
      </p:par>
    </p:tnLst>
    <p:bldLst>
      <p:bldP spid="15" grpId="0"/>
      <p:bldP spid="15" grpId="1"/>
      <p:bldP spid="15"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773" y="342106"/>
            <a:ext cx="9393422" cy="1325563"/>
          </a:xfrm>
        </p:spPr>
        <p:txBody>
          <a:bodyPr/>
          <a:lstStyle/>
          <a:p>
            <a:r>
              <a:rPr lang="en-GB" sz="5400" b="1" dirty="0" smtClean="0">
                <a:solidFill>
                  <a:schemeClr val="accent5">
                    <a:lumMod val="50000"/>
                  </a:schemeClr>
                </a:solidFill>
                <a:latin typeface="Browallia New" panose="020B0604020202020204" pitchFamily="34" charset="-34"/>
                <a:cs typeface="Browallia New" panose="020B0604020202020204" pitchFamily="34" charset="-34"/>
              </a:rPr>
              <a:t>How do dust explosions happen?</a:t>
            </a:r>
            <a:endParaRPr lang="en-US" sz="5400" b="1" dirty="0">
              <a:solidFill>
                <a:schemeClr val="accent5">
                  <a:lumMod val="50000"/>
                </a:schemeClr>
              </a:solidFill>
              <a:latin typeface="Browallia New" panose="020B0604020202020204" pitchFamily="34" charset="-34"/>
              <a:cs typeface="Browallia New" panose="020B0604020202020204" pitchFamily="34" charset="-34"/>
            </a:endParaRPr>
          </a:p>
        </p:txBody>
      </p:sp>
      <p:sp>
        <p:nvSpPr>
          <p:cNvPr id="5" name="Text Placeholder 4"/>
          <p:cNvSpPr>
            <a:spLocks noGrp="1"/>
          </p:cNvSpPr>
          <p:nvPr>
            <p:ph sz="half" idx="2"/>
          </p:nvPr>
        </p:nvSpPr>
        <p:spPr>
          <a:xfrm>
            <a:off x="6137274" y="1424385"/>
            <a:ext cx="6054725" cy="4351338"/>
          </a:xfrm>
        </p:spPr>
        <p:txBody>
          <a:bodyPr>
            <a:noAutofit/>
          </a:bodyPr>
          <a:lstStyle/>
          <a:p>
            <a:r>
              <a:rPr lang="en-GB" sz="2800" dirty="0" smtClean="0"/>
              <a:t>Combustible dusts: starch, sawdust, magnesium, aluminium...</a:t>
            </a:r>
          </a:p>
          <a:p>
            <a:endParaRPr lang="en-GB" sz="2800" b="1" dirty="0" smtClean="0"/>
          </a:p>
          <a:p>
            <a:r>
              <a:rPr lang="en-GB" sz="2800" b="1" dirty="0" smtClean="0"/>
              <a:t>High </a:t>
            </a:r>
            <a:r>
              <a:rPr lang="en-GB" sz="2800" b="1" dirty="0"/>
              <a:t>surface area </a:t>
            </a:r>
            <a:endParaRPr lang="en-GB" sz="2800" b="1" dirty="0" smtClean="0"/>
          </a:p>
          <a:p>
            <a:endParaRPr lang="en-GB" sz="2800" b="1" dirty="0" smtClean="0"/>
          </a:p>
          <a:p>
            <a:r>
              <a:rPr lang="en-GB" sz="2800" dirty="0" smtClean="0"/>
              <a:t>Dispersed in a cloud + ignition source </a:t>
            </a:r>
            <a:r>
              <a:rPr lang="en-GB" sz="2800" dirty="0" smtClean="0">
                <a:latin typeface="Calibri" panose="020F0502020204030204" pitchFamily="34" charset="0"/>
              </a:rPr>
              <a:t>→</a:t>
            </a:r>
            <a:r>
              <a:rPr lang="en-GB" sz="2800" dirty="0" smtClean="0"/>
              <a:t> particles can be easily reached by oxygen</a:t>
            </a:r>
          </a:p>
          <a:p>
            <a:endParaRPr lang="en-GB" sz="2800" b="1" dirty="0"/>
          </a:p>
          <a:p>
            <a:r>
              <a:rPr lang="en-GB" sz="2800" dirty="0" smtClean="0"/>
              <a:t>Simultaneous combustion of the particles in the cloud → liberation of hot burnt gases</a:t>
            </a:r>
            <a:r>
              <a:rPr lang="en-GB" sz="2800" dirty="0"/>
              <a:t> →</a:t>
            </a:r>
            <a:r>
              <a:rPr lang="en-GB" sz="2800" dirty="0" smtClean="0"/>
              <a:t> explosion </a:t>
            </a:r>
          </a:p>
          <a:p>
            <a:endParaRPr lang="en-GB" sz="2800" dirty="0" smtClean="0"/>
          </a:p>
          <a:p>
            <a:endParaRPr lang="en-GB" sz="2800" b="1" dirty="0"/>
          </a:p>
          <a:p>
            <a:endParaRPr lang="en-GB" sz="2800" b="1" dirty="0" smtClean="0"/>
          </a:p>
          <a:p>
            <a:endParaRPr lang="en-GB" sz="2800" dirty="0" smtClean="0"/>
          </a:p>
          <a:p>
            <a:endParaRPr lang="en-US" sz="2800" dirty="0"/>
          </a:p>
        </p:txBody>
      </p:sp>
      <p:sp>
        <p:nvSpPr>
          <p:cNvPr id="12" name="TextBox 11"/>
          <p:cNvSpPr txBox="1"/>
          <p:nvPr/>
        </p:nvSpPr>
        <p:spPr>
          <a:xfrm>
            <a:off x="-1" y="491204"/>
            <a:ext cx="1828800" cy="461665"/>
          </a:xfrm>
          <a:prstGeom prst="rect">
            <a:avLst/>
          </a:prstGeom>
          <a:noFill/>
        </p:spPr>
        <p:txBody>
          <a:bodyPr wrap="square" rtlCol="0">
            <a:spAutoFit/>
          </a:bodyPr>
          <a:lstStyle/>
          <a:p>
            <a:pPr algn="l"/>
            <a:r>
              <a:rPr lang="en-GB" sz="2400" smtClean="0">
                <a:solidFill>
                  <a:schemeClr val="bg1"/>
                </a:solidFill>
                <a:latin typeface="Browallia New" panose="020B0604020202020204" pitchFamily="34" charset="-34"/>
                <a:cs typeface="Browallia New" panose="020B0604020202020204" pitchFamily="34" charset="-34"/>
              </a:rPr>
              <a:t>Introduction </a:t>
            </a:r>
            <a:endParaRPr lang="en-US" sz="2400">
              <a:solidFill>
                <a:schemeClr val="bg1"/>
              </a:solidFill>
              <a:latin typeface="Browallia New" panose="020B0604020202020204" pitchFamily="34" charset="-34"/>
              <a:cs typeface="Browallia New" panose="020B0604020202020204" pitchFamily="34" charset="-34"/>
            </a:endParaRPr>
          </a:p>
        </p:txBody>
      </p:sp>
      <p:pic>
        <p:nvPicPr>
          <p:cNvPr id="13" name="Content Placeholder 12"/>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512989" y="1814286"/>
            <a:ext cx="5506811" cy="4130108"/>
          </a:xfrm>
        </p:spPr>
      </p:pic>
      <p:sp>
        <p:nvSpPr>
          <p:cNvPr id="9" name="Date Placeholder 8"/>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0" name="Slide Number Placeholder 9"/>
          <p:cNvSpPr>
            <a:spLocks noGrp="1"/>
          </p:cNvSpPr>
          <p:nvPr>
            <p:ph type="sldNum" sz="quarter" idx="12"/>
          </p:nvPr>
        </p:nvSpPr>
        <p:spPr/>
        <p:txBody>
          <a:bodyPr/>
          <a:lstStyle/>
          <a:p>
            <a:fld id="{2B963A44-C0BC-5E4E-8E9A-D3D3AA7ED968}" type="slidenum">
              <a:rPr lang="en-US" smtClean="0">
                <a:solidFill>
                  <a:schemeClr val="accent5">
                    <a:lumMod val="50000"/>
                  </a:schemeClr>
                </a:solidFill>
              </a:rPr>
              <a:pPr/>
              <a:t>4</a:t>
            </a:fld>
            <a:endParaRPr lang="en-US" dirty="0">
              <a:solidFill>
                <a:schemeClr val="accent5">
                  <a:lumMod val="50000"/>
                </a:schemeClr>
              </a:solidFill>
            </a:endParaRPr>
          </a:p>
        </p:txBody>
      </p:sp>
      <p:sp>
        <p:nvSpPr>
          <p:cNvPr id="11" name="Footer Placeholder 10"/>
          <p:cNvSpPr>
            <a:spLocks noGrp="1"/>
          </p:cNvSpPr>
          <p:nvPr>
            <p:ph type="ftr" sz="quarter" idx="11"/>
          </p:nvPr>
        </p:nvSpPr>
        <p:spPr/>
        <p:txBody>
          <a:bodyPr/>
          <a:lstStyle/>
          <a:p>
            <a:r>
              <a:rPr lang="en-GB" smtClean="0"/>
              <a:t>Nicolas CUERVO </a:t>
            </a:r>
            <a:endParaRPr lang="en-US" dirty="0"/>
          </a:p>
        </p:txBody>
      </p:sp>
    </p:spTree>
    <p:extLst>
      <p:ext uri="{BB962C8B-B14F-4D97-AF65-F5344CB8AC3E}">
        <p14:creationId xmlns:p14="http://schemas.microsoft.com/office/powerpoint/2010/main" val="19144497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Limitations of the study</a:t>
            </a:r>
            <a:endParaRPr lang="es-CO" dirty="0"/>
          </a:p>
        </p:txBody>
      </p:sp>
      <p:pic>
        <p:nvPicPr>
          <p:cNvPr id="9" name="Content Placeholder 8"/>
          <p:cNvPicPr>
            <a:picLocks noGrp="1" noChangeAspect="1"/>
          </p:cNvPicPr>
          <p:nvPr>
            <p:ph sz="half" idx="1"/>
          </p:nvPr>
        </p:nvPicPr>
        <p:blipFill rotWithShape="1">
          <a:blip r:embed="rId2"/>
          <a:srcRect l="543" t="1285" r="23583" b="3524"/>
          <a:stretch/>
        </p:blipFill>
        <p:spPr>
          <a:xfrm>
            <a:off x="1676399" y="870238"/>
            <a:ext cx="7840825" cy="5530562"/>
          </a:xfrm>
          <a:prstGeom prst="rect">
            <a:avLst/>
          </a:prstGeom>
        </p:spPr>
      </p:pic>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40</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sp>
        <p:nvSpPr>
          <p:cNvPr id="3" name="TextBox 2"/>
          <p:cNvSpPr txBox="1"/>
          <p:nvPr/>
        </p:nvSpPr>
        <p:spPr>
          <a:xfrm>
            <a:off x="4847769" y="4470400"/>
            <a:ext cx="4448631" cy="369332"/>
          </a:xfrm>
          <a:prstGeom prst="rect">
            <a:avLst/>
          </a:prstGeom>
          <a:solidFill>
            <a:schemeClr val="bg1"/>
          </a:solidFill>
        </p:spPr>
        <p:txBody>
          <a:bodyPr wrap="square" rtlCol="0">
            <a:spAutoFit/>
          </a:bodyPr>
          <a:lstStyle/>
          <a:p>
            <a:r>
              <a:rPr lang="en-GB" dirty="0" smtClean="0">
                <a:latin typeface="David" panose="020E0502060401010101" pitchFamily="34" charset="-79"/>
                <a:cs typeface="David" panose="020E0502060401010101" pitchFamily="34" charset="-79"/>
              </a:rPr>
              <a:t>Burning velocity vs Stretching </a:t>
            </a:r>
            <a:endParaRPr lang="es-CO" dirty="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0671971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64592"/>
            <a:ext cx="10515600" cy="1074057"/>
          </a:xfrm>
        </p:spPr>
        <p:txBody>
          <a:bodyPr>
            <a:normAutofit fontScale="90000"/>
          </a:bodyPr>
          <a:lstStyle/>
          <a:p>
            <a:r>
              <a:rPr lang="en-GB" dirty="0" smtClean="0"/>
              <a:t>Propagation of flames from starch-methane</a:t>
            </a:r>
            <a:br>
              <a:rPr lang="en-GB" dirty="0" smtClean="0"/>
            </a:br>
            <a:r>
              <a:rPr lang="en-GB" dirty="0"/>
              <a:t>h</a:t>
            </a:r>
            <a:r>
              <a:rPr lang="en-GB" dirty="0" smtClean="0"/>
              <a:t>ybrid mixtures</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a:xfrm>
            <a:off x="9408757" y="6360318"/>
            <a:ext cx="2743200" cy="630237"/>
          </a:xfrm>
        </p:spPr>
        <p:txBody>
          <a:bodyPr/>
          <a:lstStyle/>
          <a:p>
            <a:fld id="{2B963A44-C0BC-5E4E-8E9A-D3D3AA7ED968}" type="slidenum">
              <a:rPr lang="en-US" smtClean="0"/>
              <a:pPr/>
              <a:t>41</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pic>
        <p:nvPicPr>
          <p:cNvPr id="11" name="Content Placeholder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5974" y="1676353"/>
            <a:ext cx="5653509" cy="4816522"/>
          </a:xfrm>
        </p:spPr>
      </p:pic>
      <p:pic>
        <p:nvPicPr>
          <p:cNvPr id="17" name="Content Placeholder 16"/>
          <p:cNvPicPr>
            <a:picLocks noGrp="1" noChangeAspect="1"/>
          </p:cNvPicPr>
          <p:nvPr>
            <p:ph sz="half" idx="2"/>
          </p:nvPr>
        </p:nvPicPr>
        <p:blipFill rotWithShape="1">
          <a:blip r:embed="rId3"/>
          <a:srcRect l="11515" t="17212" r="38622" b="13344"/>
          <a:stretch/>
        </p:blipFill>
        <p:spPr>
          <a:xfrm>
            <a:off x="6066751" y="1699764"/>
            <a:ext cx="6121400" cy="4793111"/>
          </a:xfrm>
          <a:prstGeom prst="rect">
            <a:avLst/>
          </a:prstGeom>
        </p:spPr>
      </p:pic>
      <p:grpSp>
        <p:nvGrpSpPr>
          <p:cNvPr id="40" name="Group 39"/>
          <p:cNvGrpSpPr/>
          <p:nvPr/>
        </p:nvGrpSpPr>
        <p:grpSpPr>
          <a:xfrm>
            <a:off x="523113" y="3410519"/>
            <a:ext cx="8357616" cy="2446401"/>
            <a:chOff x="523113" y="3410519"/>
            <a:chExt cx="8357616" cy="2446401"/>
          </a:xfrm>
        </p:grpSpPr>
        <p:grpSp>
          <p:nvGrpSpPr>
            <p:cNvPr id="23" name="Group 22"/>
            <p:cNvGrpSpPr/>
            <p:nvPr/>
          </p:nvGrpSpPr>
          <p:grpSpPr>
            <a:xfrm>
              <a:off x="6851523" y="3410519"/>
              <a:ext cx="2029206" cy="2446401"/>
              <a:chOff x="6851523" y="3410519"/>
              <a:chExt cx="2029206" cy="2446401"/>
            </a:xfrm>
          </p:grpSpPr>
          <p:sp>
            <p:nvSpPr>
              <p:cNvPr id="18" name="Oval 17"/>
              <p:cNvSpPr/>
              <p:nvPr/>
            </p:nvSpPr>
            <p:spPr>
              <a:xfrm>
                <a:off x="8715375" y="5705475"/>
                <a:ext cx="165354" cy="15144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Oval 18"/>
              <p:cNvSpPr/>
              <p:nvPr/>
            </p:nvSpPr>
            <p:spPr>
              <a:xfrm>
                <a:off x="8572500" y="5243567"/>
                <a:ext cx="165354" cy="15144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Oval 19"/>
              <p:cNvSpPr/>
              <p:nvPr/>
            </p:nvSpPr>
            <p:spPr>
              <a:xfrm>
                <a:off x="7437306" y="3648645"/>
                <a:ext cx="165354" cy="15144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Oval 20"/>
              <p:cNvSpPr/>
              <p:nvPr/>
            </p:nvSpPr>
            <p:spPr>
              <a:xfrm>
                <a:off x="7048373" y="3556567"/>
                <a:ext cx="165354" cy="15144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Oval 21"/>
              <p:cNvSpPr/>
              <p:nvPr/>
            </p:nvSpPr>
            <p:spPr>
              <a:xfrm>
                <a:off x="6851523" y="3410519"/>
                <a:ext cx="165354" cy="15144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9" name="Group 38"/>
            <p:cNvGrpSpPr/>
            <p:nvPr/>
          </p:nvGrpSpPr>
          <p:grpSpPr>
            <a:xfrm>
              <a:off x="523113" y="3518151"/>
              <a:ext cx="4536072" cy="705532"/>
              <a:chOff x="523113" y="3518151"/>
              <a:chExt cx="4536072" cy="705532"/>
            </a:xfrm>
          </p:grpSpPr>
          <p:grpSp>
            <p:nvGrpSpPr>
              <p:cNvPr id="26" name="Group 25"/>
              <p:cNvGrpSpPr/>
              <p:nvPr/>
            </p:nvGrpSpPr>
            <p:grpSpPr>
              <a:xfrm>
                <a:off x="523113" y="3646739"/>
                <a:ext cx="309372" cy="306612"/>
                <a:chOff x="3548253" y="3639119"/>
                <a:chExt cx="309372" cy="306612"/>
              </a:xfrm>
            </p:grpSpPr>
            <p:sp>
              <p:nvSpPr>
                <p:cNvPr id="24" name="Oval 23"/>
                <p:cNvSpPr/>
                <p:nvPr/>
              </p:nvSpPr>
              <p:spPr>
                <a:xfrm>
                  <a:off x="3548253" y="3639119"/>
                  <a:ext cx="309372" cy="306612"/>
                </a:xfrm>
                <a:prstGeom prst="ellipse">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Multiply 24"/>
                <p:cNvSpPr/>
                <p:nvPr/>
              </p:nvSpPr>
              <p:spPr>
                <a:xfrm>
                  <a:off x="3593349" y="3696293"/>
                  <a:ext cx="218987" cy="18852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27" name="Group 26"/>
              <p:cNvGrpSpPr/>
              <p:nvPr/>
            </p:nvGrpSpPr>
            <p:grpSpPr>
              <a:xfrm>
                <a:off x="876332" y="3518151"/>
                <a:ext cx="309372" cy="306612"/>
                <a:chOff x="3548253" y="3639119"/>
                <a:chExt cx="309372" cy="306612"/>
              </a:xfrm>
            </p:grpSpPr>
            <p:sp>
              <p:nvSpPr>
                <p:cNvPr id="28" name="Oval 27"/>
                <p:cNvSpPr/>
                <p:nvPr/>
              </p:nvSpPr>
              <p:spPr>
                <a:xfrm>
                  <a:off x="3548253" y="3639119"/>
                  <a:ext cx="309372" cy="306612"/>
                </a:xfrm>
                <a:prstGeom prst="ellipse">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Multiply 28"/>
                <p:cNvSpPr/>
                <p:nvPr/>
              </p:nvSpPr>
              <p:spPr>
                <a:xfrm>
                  <a:off x="3593349" y="3696293"/>
                  <a:ext cx="218987" cy="18852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0" name="Group 29"/>
              <p:cNvGrpSpPr/>
              <p:nvPr/>
            </p:nvGrpSpPr>
            <p:grpSpPr>
              <a:xfrm>
                <a:off x="2243526" y="3577887"/>
                <a:ext cx="309372" cy="306612"/>
                <a:chOff x="3548253" y="3639119"/>
                <a:chExt cx="309372" cy="306612"/>
              </a:xfrm>
            </p:grpSpPr>
            <p:sp>
              <p:nvSpPr>
                <p:cNvPr id="31" name="Oval 30"/>
                <p:cNvSpPr/>
                <p:nvPr/>
              </p:nvSpPr>
              <p:spPr>
                <a:xfrm>
                  <a:off x="3548253" y="3639119"/>
                  <a:ext cx="309372" cy="306612"/>
                </a:xfrm>
                <a:prstGeom prst="ellipse">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Multiply 31"/>
                <p:cNvSpPr/>
                <p:nvPr/>
              </p:nvSpPr>
              <p:spPr>
                <a:xfrm>
                  <a:off x="3593349" y="3696293"/>
                  <a:ext cx="218987" cy="18852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3" name="Group 32"/>
              <p:cNvGrpSpPr/>
              <p:nvPr/>
            </p:nvGrpSpPr>
            <p:grpSpPr>
              <a:xfrm>
                <a:off x="3664150" y="3788343"/>
                <a:ext cx="309372" cy="306612"/>
                <a:chOff x="3548253" y="3639119"/>
                <a:chExt cx="309372" cy="306612"/>
              </a:xfrm>
            </p:grpSpPr>
            <p:sp>
              <p:nvSpPr>
                <p:cNvPr id="34" name="Oval 33"/>
                <p:cNvSpPr/>
                <p:nvPr/>
              </p:nvSpPr>
              <p:spPr>
                <a:xfrm>
                  <a:off x="3548253" y="3639119"/>
                  <a:ext cx="309372" cy="306612"/>
                </a:xfrm>
                <a:prstGeom prst="ellipse">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5" name="Multiply 34"/>
                <p:cNvSpPr/>
                <p:nvPr/>
              </p:nvSpPr>
              <p:spPr>
                <a:xfrm>
                  <a:off x="3593349" y="3696293"/>
                  <a:ext cx="218987" cy="18852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36" name="Group 35"/>
              <p:cNvGrpSpPr/>
              <p:nvPr/>
            </p:nvGrpSpPr>
            <p:grpSpPr>
              <a:xfrm>
                <a:off x="4749813" y="3917071"/>
                <a:ext cx="309372" cy="306612"/>
                <a:chOff x="3548253" y="3639119"/>
                <a:chExt cx="309372" cy="306612"/>
              </a:xfrm>
            </p:grpSpPr>
            <p:sp>
              <p:nvSpPr>
                <p:cNvPr id="37" name="Oval 36"/>
                <p:cNvSpPr/>
                <p:nvPr/>
              </p:nvSpPr>
              <p:spPr>
                <a:xfrm>
                  <a:off x="3548253" y="3639119"/>
                  <a:ext cx="309372" cy="306612"/>
                </a:xfrm>
                <a:prstGeom prst="ellipse">
                  <a:avLst/>
                </a:prstGeom>
                <a:solidFill>
                  <a:schemeClr val="bg1"/>
                </a:solidFill>
                <a:ln w="1111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Multiply 37"/>
                <p:cNvSpPr/>
                <p:nvPr/>
              </p:nvSpPr>
              <p:spPr>
                <a:xfrm>
                  <a:off x="3593349" y="3696293"/>
                  <a:ext cx="218987" cy="188524"/>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spTree>
    <p:extLst>
      <p:ext uri="{BB962C8B-B14F-4D97-AF65-F5344CB8AC3E}">
        <p14:creationId xmlns:p14="http://schemas.microsoft.com/office/powerpoint/2010/main" val="29188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4864"/>
            <a:ext cx="10515600" cy="1074057"/>
          </a:xfrm>
        </p:spPr>
        <p:txBody>
          <a:bodyPr>
            <a:normAutofit fontScale="90000"/>
          </a:bodyPr>
          <a:lstStyle/>
          <a:p>
            <a:r>
              <a:rPr lang="en-GB" dirty="0" smtClean="0"/>
              <a:t>Burning velocities of </a:t>
            </a:r>
            <a:br>
              <a:rPr lang="en-GB" dirty="0" smtClean="0"/>
            </a:br>
            <a:r>
              <a:rPr lang="en-GB" dirty="0" smtClean="0"/>
              <a:t>methane-starch mixtures</a:t>
            </a:r>
            <a:endParaRPr lang="es-CO"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42</a:t>
            </a:fld>
            <a:endParaRPr lang="en-US" dirty="0"/>
          </a:p>
        </p:txBody>
      </p:sp>
      <p:sp>
        <p:nvSpPr>
          <p:cNvPr id="8" name="Text Placeholder 7"/>
          <p:cNvSpPr>
            <a:spLocks noGrp="1"/>
          </p:cNvSpPr>
          <p:nvPr>
            <p:ph type="body" sz="quarter" idx="13"/>
          </p:nvPr>
        </p:nvSpPr>
        <p:spPr/>
        <p:txBody>
          <a:bodyPr/>
          <a:lstStyle/>
          <a:p>
            <a:r>
              <a:rPr lang="en-GB" dirty="0" smtClean="0"/>
              <a:t>Flame propagation</a:t>
            </a:r>
            <a:endParaRPr lang="es-CO" dirty="0"/>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371954595"/>
              </p:ext>
            </p:extLst>
          </p:nvPr>
        </p:nvGraphicFramePr>
        <p:xfrm>
          <a:off x="838200" y="1128921"/>
          <a:ext cx="10536936" cy="53639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25501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Conclusions and perspectives</a:t>
            </a:r>
            <a:endParaRPr lang="es-CO" dirty="0"/>
          </a:p>
        </p:txBody>
      </p:sp>
      <p:sp>
        <p:nvSpPr>
          <p:cNvPr id="5" name="Content Placeholder 2"/>
          <p:cNvSpPr txBox="1">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smtClean="0">
                <a:solidFill>
                  <a:schemeClr val="bg2">
                    <a:lumMod val="50000"/>
                  </a:schemeClr>
                </a:solidFill>
                <a:latin typeface="Browallia New" panose="020B0604020202020204" pitchFamily="34" charset="-34"/>
                <a:cs typeface="Browallia New" panose="020B0604020202020204" pitchFamily="34" charset="-34"/>
              </a:rPr>
              <a:t>Introduction</a:t>
            </a:r>
            <a:r>
              <a:rPr lang="en-GB" sz="3200" dirty="0" smtClean="0">
                <a:latin typeface="Browallia New" panose="020B0604020202020204" pitchFamily="34" charset="-34"/>
                <a:cs typeface="Browallia New" panose="020B0604020202020204" pitchFamily="34" charset="-34"/>
              </a:rPr>
              <a:t> </a:t>
            </a:r>
          </a:p>
          <a:p>
            <a:r>
              <a:rPr lang="en-GB" sz="3200" dirty="0" smtClean="0">
                <a:solidFill>
                  <a:schemeClr val="accent3">
                    <a:lumMod val="75000"/>
                  </a:schemeClr>
                </a:solidFill>
                <a:latin typeface="Browallia New" panose="020B0604020202020204" pitchFamily="34" charset="-34"/>
                <a:cs typeface="Browallia New" panose="020B0604020202020204" pitchFamily="34" charset="-34"/>
              </a:rPr>
              <a:t>Pyrolysis model</a:t>
            </a:r>
          </a:p>
          <a:p>
            <a:r>
              <a:rPr lang="en-GB" sz="3200" dirty="0" smtClean="0">
                <a:solidFill>
                  <a:schemeClr val="accent3">
                    <a:lumMod val="75000"/>
                  </a:schemeClr>
                </a:solidFill>
                <a:latin typeface="Browallia New" panose="020B0604020202020204" pitchFamily="34" charset="-34"/>
                <a:cs typeface="Browallia New" panose="020B0604020202020204" pitchFamily="34" charset="-34"/>
              </a:rPr>
              <a:t>Quantification of turbulence</a:t>
            </a:r>
          </a:p>
          <a:p>
            <a:r>
              <a:rPr lang="en-GB" sz="3200" dirty="0" smtClean="0">
                <a:solidFill>
                  <a:schemeClr val="tx1">
                    <a:lumMod val="50000"/>
                    <a:lumOff val="50000"/>
                  </a:schemeClr>
                </a:solidFill>
                <a:latin typeface="Browallia New" panose="020B0604020202020204" pitchFamily="34" charset="-34"/>
                <a:cs typeface="Browallia New" panose="020B0604020202020204" pitchFamily="34" charset="-34"/>
              </a:rPr>
              <a:t>Flame propagation</a:t>
            </a:r>
          </a:p>
          <a:p>
            <a:r>
              <a:rPr lang="en-GB" sz="3200" dirty="0" smtClean="0">
                <a:latin typeface="Browallia New" panose="020B0604020202020204" pitchFamily="34" charset="-34"/>
                <a:cs typeface="Browallia New" panose="020B0604020202020204" pitchFamily="34" charset="-34"/>
              </a:rPr>
              <a:t>Conclusions</a:t>
            </a:r>
          </a:p>
        </p:txBody>
      </p:sp>
      <p:pic>
        <p:nvPicPr>
          <p:cNvPr id="1026" name="Picture 2" descr="http://blogs.fortlewis.edu/cmmcvey/files/2014/10/conclusion.jpg"/>
          <p:cNvPicPr>
            <a:picLocks noGrp="1" noChangeAspect="1" noChangeArrowheads="1"/>
          </p:cNvPicPr>
          <p:nvPr>
            <p:ph idx="10"/>
          </p:nvPr>
        </p:nvPicPr>
        <p:blipFill>
          <a:blip r:embed="rId3">
            <a:extLst>
              <a:ext uri="{28A0092B-C50C-407E-A947-70E740481C1C}">
                <a14:useLocalDpi xmlns:a14="http://schemas.microsoft.com/office/drawing/2010/main" val="0"/>
              </a:ext>
            </a:extLst>
          </a:blip>
          <a:srcRect/>
          <a:stretch>
            <a:fillRect/>
          </a:stretch>
        </p:blipFill>
        <p:spPr bwMode="auto">
          <a:xfrm>
            <a:off x="4535424" y="-1289736"/>
            <a:ext cx="7656576" cy="575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404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Flash pyrolysis</a:t>
            </a:r>
            <a:endParaRPr lang="es-CO" dirty="0"/>
          </a:p>
        </p:txBody>
      </p:sp>
      <p:sp>
        <p:nvSpPr>
          <p:cNvPr id="3" name="Content Placeholder 2"/>
          <p:cNvSpPr>
            <a:spLocks noGrp="1"/>
          </p:cNvSpPr>
          <p:nvPr>
            <p:ph sz="half" idx="1"/>
          </p:nvPr>
        </p:nvSpPr>
        <p:spPr>
          <a:xfrm>
            <a:off x="1012371" y="1357993"/>
            <a:ext cx="10787743" cy="4351338"/>
          </a:xfrm>
        </p:spPr>
        <p:txBody>
          <a:bodyPr>
            <a:noAutofit/>
          </a:bodyPr>
          <a:lstStyle/>
          <a:p>
            <a:r>
              <a:rPr lang="en-GB" sz="3200" dirty="0" smtClean="0"/>
              <a:t>A </a:t>
            </a:r>
            <a:r>
              <a:rPr lang="en-GB" sz="3200" b="1" dirty="0" smtClean="0">
                <a:solidFill>
                  <a:schemeClr val="accent5">
                    <a:lumMod val="50000"/>
                  </a:schemeClr>
                </a:solidFill>
              </a:rPr>
              <a:t>model for flash pyrolysis </a:t>
            </a:r>
            <a:r>
              <a:rPr lang="en-GB" sz="3200" dirty="0" smtClean="0"/>
              <a:t>was built that could also be </a:t>
            </a:r>
            <a:r>
              <a:rPr lang="en-GB" sz="3200" b="1" dirty="0" smtClean="0">
                <a:solidFill>
                  <a:schemeClr val="accent5">
                    <a:lumMod val="50000"/>
                  </a:schemeClr>
                </a:solidFill>
              </a:rPr>
              <a:t>applied for slower pyrolysis</a:t>
            </a:r>
            <a:r>
              <a:rPr lang="en-GB" sz="3200" dirty="0" smtClean="0"/>
              <a:t>.</a:t>
            </a:r>
          </a:p>
          <a:p>
            <a:endParaRPr lang="en-GB" sz="3200" dirty="0" smtClean="0"/>
          </a:p>
          <a:p>
            <a:r>
              <a:rPr lang="en-GB" sz="3200" dirty="0" smtClean="0"/>
              <a:t>Internal </a:t>
            </a:r>
            <a:r>
              <a:rPr lang="en-GB" sz="3200" b="1" dirty="0">
                <a:solidFill>
                  <a:schemeClr val="accent5">
                    <a:lumMod val="50000"/>
                  </a:schemeClr>
                </a:solidFill>
              </a:rPr>
              <a:t>o</a:t>
            </a:r>
            <a:r>
              <a:rPr lang="en-GB" sz="3200" b="1" dirty="0" smtClean="0">
                <a:solidFill>
                  <a:schemeClr val="accent5">
                    <a:lumMod val="50000"/>
                  </a:schemeClr>
                </a:solidFill>
              </a:rPr>
              <a:t>verpressure</a:t>
            </a:r>
            <a:r>
              <a:rPr lang="en-GB" sz="3200" dirty="0" smtClean="0"/>
              <a:t> is considerably </a:t>
            </a:r>
            <a:r>
              <a:rPr lang="en-GB" sz="3200" b="1" dirty="0" smtClean="0">
                <a:solidFill>
                  <a:schemeClr val="accent5">
                    <a:lumMod val="50000"/>
                  </a:schemeClr>
                </a:solidFill>
              </a:rPr>
              <a:t>small</a:t>
            </a:r>
            <a:r>
              <a:rPr lang="en-GB" sz="3200" dirty="0" smtClean="0"/>
              <a:t>, it will not destroy the particles. </a:t>
            </a:r>
          </a:p>
          <a:p>
            <a:endParaRPr lang="en-GB" sz="3200" dirty="0" smtClean="0"/>
          </a:p>
          <a:p>
            <a:r>
              <a:rPr lang="en-GB" sz="3200" dirty="0" smtClean="0"/>
              <a:t>When oxygen does not compete with pyrolysis, </a:t>
            </a:r>
            <a:r>
              <a:rPr lang="en-GB" sz="3200" b="1" dirty="0" smtClean="0">
                <a:solidFill>
                  <a:schemeClr val="accent5">
                    <a:lumMod val="50000"/>
                  </a:schemeClr>
                </a:solidFill>
              </a:rPr>
              <a:t>shrinking core models are useless</a:t>
            </a:r>
            <a:r>
              <a:rPr lang="en-GB" sz="3200" dirty="0" smtClean="0"/>
              <a:t>.</a:t>
            </a:r>
          </a:p>
          <a:p>
            <a:endParaRPr lang="en-GB" sz="3200" dirty="0" smtClean="0"/>
          </a:p>
          <a:p>
            <a:r>
              <a:rPr lang="en-GB" sz="3200" dirty="0" smtClean="0"/>
              <a:t>A possible</a:t>
            </a:r>
            <a:r>
              <a:rPr lang="en-GB" sz="3200" b="1" dirty="0" smtClean="0">
                <a:solidFill>
                  <a:schemeClr val="accent5">
                    <a:lumMod val="50000"/>
                  </a:schemeClr>
                </a:solidFill>
              </a:rPr>
              <a:t> direct link </a:t>
            </a:r>
            <a:r>
              <a:rPr lang="en-GB" sz="3200" dirty="0" smtClean="0"/>
              <a:t>was established between the </a:t>
            </a:r>
            <a:r>
              <a:rPr lang="en-GB" sz="3200" b="1" dirty="0" smtClean="0">
                <a:solidFill>
                  <a:schemeClr val="accent5">
                    <a:lumMod val="50000"/>
                  </a:schemeClr>
                </a:solidFill>
              </a:rPr>
              <a:t>MEC</a:t>
            </a:r>
            <a:r>
              <a:rPr lang="en-GB" sz="3200" dirty="0" smtClean="0"/>
              <a:t>, the </a:t>
            </a:r>
            <a:r>
              <a:rPr lang="en-GB" sz="3200" b="1" dirty="0" smtClean="0">
                <a:solidFill>
                  <a:schemeClr val="accent5">
                    <a:lumMod val="50000"/>
                  </a:schemeClr>
                </a:solidFill>
              </a:rPr>
              <a:t>LEL</a:t>
            </a:r>
            <a:r>
              <a:rPr lang="en-GB" sz="3200" dirty="0" smtClean="0"/>
              <a:t> of the pyrolysis gases, and the characteristics of the </a:t>
            </a:r>
            <a:r>
              <a:rPr lang="en-GB" sz="3200" b="1" dirty="0" smtClean="0">
                <a:solidFill>
                  <a:schemeClr val="accent5">
                    <a:lumMod val="50000"/>
                  </a:schemeClr>
                </a:solidFill>
              </a:rPr>
              <a:t>ignition source</a:t>
            </a:r>
            <a:r>
              <a:rPr lang="en-GB" sz="3200" dirty="0" smtClean="0"/>
              <a:t>.</a:t>
            </a:r>
          </a:p>
          <a:p>
            <a:endParaRPr lang="en-GB" sz="3200" dirty="0"/>
          </a:p>
          <a:p>
            <a:endParaRPr lang="en-GB" sz="3200" dirty="0" smtClean="0"/>
          </a:p>
          <a:p>
            <a:endParaRPr lang="es-CO" sz="3200" dirty="0"/>
          </a:p>
        </p:txBody>
      </p:sp>
      <p:sp>
        <p:nvSpPr>
          <p:cNvPr id="5" name="Date Placeholder 4"/>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44</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147609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Turbulence quantification</a:t>
            </a:r>
            <a:endParaRPr lang="es-CO" dirty="0"/>
          </a:p>
        </p:txBody>
      </p:sp>
      <p:sp>
        <p:nvSpPr>
          <p:cNvPr id="3" name="Content Placeholder 2"/>
          <p:cNvSpPr>
            <a:spLocks noGrp="1"/>
          </p:cNvSpPr>
          <p:nvPr>
            <p:ph sz="half" idx="1"/>
          </p:nvPr>
        </p:nvSpPr>
        <p:spPr>
          <a:xfrm>
            <a:off x="1705429" y="1164885"/>
            <a:ext cx="9429750" cy="4351338"/>
          </a:xfrm>
        </p:spPr>
        <p:txBody>
          <a:bodyPr>
            <a:normAutofit/>
          </a:bodyPr>
          <a:lstStyle/>
          <a:p>
            <a:r>
              <a:rPr lang="en-GB" sz="3200" b="1" dirty="0" smtClean="0">
                <a:solidFill>
                  <a:schemeClr val="accent5">
                    <a:lumMod val="50000"/>
                  </a:schemeClr>
                </a:solidFill>
              </a:rPr>
              <a:t>A model</a:t>
            </a:r>
            <a:r>
              <a:rPr lang="en-GB" sz="3200" dirty="0" smtClean="0"/>
              <a:t> was developed for understanding the </a:t>
            </a:r>
            <a:r>
              <a:rPr lang="en-GB" sz="3200" b="1" dirty="0" smtClean="0">
                <a:solidFill>
                  <a:schemeClr val="accent5">
                    <a:lumMod val="50000"/>
                  </a:schemeClr>
                </a:solidFill>
              </a:rPr>
              <a:t>characteristic</a:t>
            </a:r>
            <a:r>
              <a:rPr lang="en-GB" sz="3200" dirty="0" smtClean="0"/>
              <a:t> </a:t>
            </a:r>
            <a:r>
              <a:rPr lang="en-GB" sz="3200" b="1" dirty="0" smtClean="0">
                <a:solidFill>
                  <a:schemeClr val="accent5">
                    <a:lumMod val="50000"/>
                  </a:schemeClr>
                </a:solidFill>
              </a:rPr>
              <a:t>times</a:t>
            </a:r>
            <a:r>
              <a:rPr lang="en-GB" sz="3200" dirty="0" smtClean="0"/>
              <a:t> involved in the </a:t>
            </a:r>
            <a:r>
              <a:rPr lang="en-GB" sz="3200" b="1" dirty="0" smtClean="0">
                <a:solidFill>
                  <a:schemeClr val="accent5">
                    <a:lumMod val="50000"/>
                  </a:schemeClr>
                </a:solidFill>
              </a:rPr>
              <a:t>dispersion of dusts </a:t>
            </a:r>
            <a:r>
              <a:rPr lang="en-GB" sz="3200" dirty="0" smtClean="0"/>
              <a:t>with an expanding gas.</a:t>
            </a:r>
          </a:p>
          <a:p>
            <a:endParaRPr lang="en-GB" sz="3200" dirty="0" smtClean="0"/>
          </a:p>
          <a:p>
            <a:r>
              <a:rPr lang="en-GB" sz="3200" dirty="0" smtClean="0"/>
              <a:t>Results for the </a:t>
            </a:r>
            <a:r>
              <a:rPr lang="en-GB" sz="3200" b="1" dirty="0" smtClean="0">
                <a:solidFill>
                  <a:schemeClr val="accent5">
                    <a:lumMod val="50000"/>
                  </a:schemeClr>
                </a:solidFill>
              </a:rPr>
              <a:t>quantification of turbulence</a:t>
            </a:r>
            <a:r>
              <a:rPr lang="en-GB" sz="3200" dirty="0" smtClean="0"/>
              <a:t> can be used for any </a:t>
            </a:r>
            <a:r>
              <a:rPr lang="en-GB" sz="3200" b="1" dirty="0" smtClean="0">
                <a:solidFill>
                  <a:schemeClr val="accent5">
                    <a:lumMod val="50000"/>
                  </a:schemeClr>
                </a:solidFill>
              </a:rPr>
              <a:t>other dust</a:t>
            </a:r>
            <a:r>
              <a:rPr lang="en-GB" sz="3200" dirty="0" smtClean="0"/>
              <a:t> with </a:t>
            </a:r>
            <a:r>
              <a:rPr lang="en-GB" sz="3200" b="1" dirty="0" smtClean="0">
                <a:solidFill>
                  <a:schemeClr val="accent5">
                    <a:lumMod val="50000"/>
                  </a:schemeClr>
                </a:solidFill>
              </a:rPr>
              <a:t>low terminal velocity</a:t>
            </a:r>
            <a:r>
              <a:rPr lang="en-GB" sz="3200" dirty="0" smtClean="0"/>
              <a:t>.</a:t>
            </a:r>
          </a:p>
          <a:p>
            <a:endParaRPr lang="en-GB" sz="3200" dirty="0" smtClean="0"/>
          </a:p>
          <a:p>
            <a:r>
              <a:rPr lang="en-GB" sz="3200" dirty="0" smtClean="0"/>
              <a:t>These results can be used to </a:t>
            </a:r>
            <a:r>
              <a:rPr lang="en-GB" sz="3200" b="1" dirty="0" smtClean="0">
                <a:solidFill>
                  <a:schemeClr val="accent5">
                    <a:lumMod val="50000"/>
                  </a:schemeClr>
                </a:solidFill>
              </a:rPr>
              <a:t>quantitatively associate turbulence to the </a:t>
            </a:r>
            <a:r>
              <a:rPr lang="en-GB" sz="3200" dirty="0" smtClean="0"/>
              <a:t>characteristics of the </a:t>
            </a:r>
            <a:r>
              <a:rPr lang="en-GB" sz="3200" b="1" dirty="0" smtClean="0">
                <a:solidFill>
                  <a:schemeClr val="accent5">
                    <a:lumMod val="50000"/>
                  </a:schemeClr>
                </a:solidFill>
              </a:rPr>
              <a:t>ignition.</a:t>
            </a:r>
            <a:endParaRPr lang="en-GB" sz="3200" dirty="0" smtClean="0"/>
          </a:p>
          <a:p>
            <a:endParaRPr lang="es-CO" sz="3200"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45</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387074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Flame propagation</a:t>
            </a:r>
            <a:endParaRPr lang="es-CO" dirty="0"/>
          </a:p>
        </p:txBody>
      </p:sp>
      <p:sp>
        <p:nvSpPr>
          <p:cNvPr id="3" name="Content Placeholder 2"/>
          <p:cNvSpPr>
            <a:spLocks noGrp="1"/>
          </p:cNvSpPr>
          <p:nvPr>
            <p:ph sz="half" idx="1"/>
          </p:nvPr>
        </p:nvSpPr>
        <p:spPr>
          <a:xfrm>
            <a:off x="838199" y="1825625"/>
            <a:ext cx="9757229" cy="4351338"/>
          </a:xfrm>
        </p:spPr>
        <p:txBody>
          <a:bodyPr>
            <a:normAutofit/>
          </a:bodyPr>
          <a:lstStyle/>
          <a:p>
            <a:r>
              <a:rPr lang="en-GB" sz="3200" dirty="0" smtClean="0"/>
              <a:t>A </a:t>
            </a:r>
            <a:r>
              <a:rPr lang="en-GB" sz="3200" b="1" dirty="0" smtClean="0">
                <a:solidFill>
                  <a:schemeClr val="accent5">
                    <a:lumMod val="50000"/>
                  </a:schemeClr>
                </a:solidFill>
              </a:rPr>
              <a:t>method</a:t>
            </a:r>
            <a:r>
              <a:rPr lang="en-GB" sz="3200" dirty="0" smtClean="0"/>
              <a:t> was developed for </a:t>
            </a:r>
            <a:r>
              <a:rPr lang="en-GB" sz="3200" b="1" dirty="0" smtClean="0">
                <a:solidFill>
                  <a:schemeClr val="accent5">
                    <a:lumMod val="50000"/>
                  </a:schemeClr>
                </a:solidFill>
              </a:rPr>
              <a:t>estimating</a:t>
            </a:r>
            <a:r>
              <a:rPr lang="en-GB" sz="3200" dirty="0" smtClean="0"/>
              <a:t> the </a:t>
            </a:r>
            <a:r>
              <a:rPr lang="en-GB" sz="3200" b="1" dirty="0" smtClean="0">
                <a:solidFill>
                  <a:schemeClr val="accent5">
                    <a:lumMod val="50000"/>
                  </a:schemeClr>
                </a:solidFill>
              </a:rPr>
              <a:t>burning velocity</a:t>
            </a:r>
            <a:r>
              <a:rPr lang="en-GB" sz="3200" dirty="0" smtClean="0"/>
              <a:t> of gas-dust </a:t>
            </a:r>
            <a:r>
              <a:rPr lang="en-GB" sz="3200" b="1" dirty="0" smtClean="0">
                <a:solidFill>
                  <a:schemeClr val="accent5">
                    <a:lumMod val="50000"/>
                  </a:schemeClr>
                </a:solidFill>
              </a:rPr>
              <a:t>hybrid mixtures </a:t>
            </a:r>
            <a:r>
              <a:rPr lang="en-GB" sz="3200" dirty="0" smtClean="0"/>
              <a:t>from </a:t>
            </a:r>
            <a:r>
              <a:rPr lang="en-GB" sz="3200" b="1" dirty="0" smtClean="0">
                <a:solidFill>
                  <a:schemeClr val="accent5">
                    <a:lumMod val="50000"/>
                  </a:schemeClr>
                </a:solidFill>
              </a:rPr>
              <a:t>videos</a:t>
            </a:r>
            <a:r>
              <a:rPr lang="en-GB" sz="3200" dirty="0" smtClean="0"/>
              <a:t> of propagating flames.</a:t>
            </a:r>
          </a:p>
          <a:p>
            <a:endParaRPr lang="en-GB" sz="3200" dirty="0" smtClean="0"/>
          </a:p>
          <a:p>
            <a:r>
              <a:rPr lang="en-GB" sz="3200" dirty="0" smtClean="0"/>
              <a:t>The preliminary </a:t>
            </a:r>
            <a:r>
              <a:rPr lang="en-GB" sz="3200" b="1" dirty="0" smtClean="0">
                <a:solidFill>
                  <a:schemeClr val="accent5">
                    <a:lumMod val="50000"/>
                  </a:schemeClr>
                </a:solidFill>
              </a:rPr>
              <a:t>results are promising.</a:t>
            </a:r>
          </a:p>
          <a:p>
            <a:endParaRPr lang="en-GB" sz="3200" dirty="0" smtClean="0"/>
          </a:p>
          <a:p>
            <a:r>
              <a:rPr lang="en-GB" sz="3200" dirty="0" smtClean="0"/>
              <a:t>It has the </a:t>
            </a:r>
            <a:r>
              <a:rPr lang="en-GB" sz="3200" b="1" dirty="0" smtClean="0">
                <a:solidFill>
                  <a:schemeClr val="accent5">
                    <a:lumMod val="50000"/>
                  </a:schemeClr>
                </a:solidFill>
              </a:rPr>
              <a:t>potential </a:t>
            </a:r>
            <a:r>
              <a:rPr lang="en-GB" sz="3200" dirty="0" smtClean="0"/>
              <a:t>to be included in a </a:t>
            </a:r>
            <a:r>
              <a:rPr lang="en-GB" sz="3200" b="1" dirty="0" smtClean="0">
                <a:solidFill>
                  <a:schemeClr val="accent5">
                    <a:lumMod val="50000"/>
                  </a:schemeClr>
                </a:solidFill>
              </a:rPr>
              <a:t>premium class 20L sphere</a:t>
            </a:r>
            <a:r>
              <a:rPr lang="en-GB" sz="3200" dirty="0" smtClean="0"/>
              <a:t>.</a:t>
            </a:r>
          </a:p>
          <a:p>
            <a:endParaRPr lang="en-GB" sz="3200" dirty="0" smtClean="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46</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318613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 y="5070475"/>
            <a:ext cx="10176329" cy="1325563"/>
          </a:xfrm>
        </p:spPr>
        <p:txBody>
          <a:bodyPr>
            <a:normAutofit/>
          </a:bodyPr>
          <a:lstStyle/>
          <a:p>
            <a:r>
              <a:rPr lang="en-GB" dirty="0" smtClean="0"/>
              <a:t>Les conclusions et les perspectives</a:t>
            </a:r>
            <a:endParaRPr lang="es-CO" dirty="0"/>
          </a:p>
        </p:txBody>
      </p:sp>
      <p:pic>
        <p:nvPicPr>
          <p:cNvPr id="2050" name="Picture 2" descr="See original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663173">
            <a:off x="537030" y="829808"/>
            <a:ext cx="3806258" cy="25375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746" y="1062036"/>
            <a:ext cx="3381375"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931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Flash pyrolysis</a:t>
            </a:r>
            <a:endParaRPr lang="es-CO" dirty="0"/>
          </a:p>
        </p:txBody>
      </p:sp>
      <p:sp>
        <p:nvSpPr>
          <p:cNvPr id="3" name="Content Placeholder 2"/>
          <p:cNvSpPr>
            <a:spLocks noGrp="1"/>
          </p:cNvSpPr>
          <p:nvPr>
            <p:ph sz="half" idx="1"/>
          </p:nvPr>
        </p:nvSpPr>
        <p:spPr>
          <a:xfrm>
            <a:off x="1012371" y="1357993"/>
            <a:ext cx="10787743" cy="4351338"/>
          </a:xfrm>
        </p:spPr>
        <p:txBody>
          <a:bodyPr>
            <a:noAutofit/>
          </a:bodyPr>
          <a:lstStyle/>
          <a:p>
            <a:r>
              <a:rPr lang="en-GB" sz="3200" dirty="0" smtClean="0"/>
              <a:t>A </a:t>
            </a:r>
            <a:r>
              <a:rPr lang="en-GB" sz="3200" b="1" dirty="0" smtClean="0">
                <a:solidFill>
                  <a:schemeClr val="accent5">
                    <a:lumMod val="50000"/>
                  </a:schemeClr>
                </a:solidFill>
              </a:rPr>
              <a:t>model for flash pyrolysis </a:t>
            </a:r>
            <a:r>
              <a:rPr lang="en-GB" sz="3200" dirty="0" smtClean="0"/>
              <a:t>was built that could also be </a:t>
            </a:r>
            <a:r>
              <a:rPr lang="en-GB" sz="3200" b="1" dirty="0" smtClean="0">
                <a:solidFill>
                  <a:schemeClr val="accent5">
                    <a:lumMod val="50000"/>
                  </a:schemeClr>
                </a:solidFill>
              </a:rPr>
              <a:t>applied for slower pyrolysis</a:t>
            </a:r>
            <a:r>
              <a:rPr lang="en-GB" sz="3200" dirty="0" smtClean="0"/>
              <a:t>.</a:t>
            </a:r>
          </a:p>
          <a:p>
            <a:endParaRPr lang="en-GB" sz="3200" dirty="0" smtClean="0"/>
          </a:p>
          <a:p>
            <a:r>
              <a:rPr lang="en-GB" sz="3200" dirty="0" smtClean="0"/>
              <a:t>Internal </a:t>
            </a:r>
            <a:r>
              <a:rPr lang="en-GB" sz="3200" b="1" dirty="0">
                <a:solidFill>
                  <a:schemeClr val="accent5">
                    <a:lumMod val="50000"/>
                  </a:schemeClr>
                </a:solidFill>
              </a:rPr>
              <a:t>o</a:t>
            </a:r>
            <a:r>
              <a:rPr lang="en-GB" sz="3200" b="1" dirty="0" smtClean="0">
                <a:solidFill>
                  <a:schemeClr val="accent5">
                    <a:lumMod val="50000"/>
                  </a:schemeClr>
                </a:solidFill>
              </a:rPr>
              <a:t>verpressure</a:t>
            </a:r>
            <a:r>
              <a:rPr lang="en-GB" sz="3200" dirty="0" smtClean="0"/>
              <a:t> is considerably </a:t>
            </a:r>
            <a:r>
              <a:rPr lang="en-GB" sz="3200" b="1" dirty="0" smtClean="0">
                <a:solidFill>
                  <a:schemeClr val="accent5">
                    <a:lumMod val="50000"/>
                  </a:schemeClr>
                </a:solidFill>
              </a:rPr>
              <a:t>small</a:t>
            </a:r>
            <a:r>
              <a:rPr lang="en-GB" sz="3200" dirty="0" smtClean="0"/>
              <a:t>, it will not destroy the particles. </a:t>
            </a:r>
          </a:p>
          <a:p>
            <a:endParaRPr lang="en-GB" sz="3200" dirty="0" smtClean="0"/>
          </a:p>
          <a:p>
            <a:r>
              <a:rPr lang="en-GB" sz="3200" dirty="0" smtClean="0"/>
              <a:t>When oxygen does not compete with pyrolysis, </a:t>
            </a:r>
            <a:r>
              <a:rPr lang="en-GB" sz="3200" b="1" dirty="0" smtClean="0">
                <a:solidFill>
                  <a:schemeClr val="accent5">
                    <a:lumMod val="50000"/>
                  </a:schemeClr>
                </a:solidFill>
              </a:rPr>
              <a:t>shrinking core models are useless</a:t>
            </a:r>
            <a:r>
              <a:rPr lang="en-GB" sz="3200" dirty="0" smtClean="0"/>
              <a:t>.</a:t>
            </a:r>
          </a:p>
          <a:p>
            <a:endParaRPr lang="en-GB" sz="3200" dirty="0" smtClean="0"/>
          </a:p>
          <a:p>
            <a:r>
              <a:rPr lang="en-GB" sz="3200" dirty="0" smtClean="0"/>
              <a:t>A possible</a:t>
            </a:r>
            <a:r>
              <a:rPr lang="en-GB" sz="3200" b="1" dirty="0" smtClean="0">
                <a:solidFill>
                  <a:schemeClr val="accent5">
                    <a:lumMod val="50000"/>
                  </a:schemeClr>
                </a:solidFill>
              </a:rPr>
              <a:t> direct link </a:t>
            </a:r>
            <a:r>
              <a:rPr lang="en-GB" sz="3200" dirty="0" smtClean="0"/>
              <a:t>was established between the </a:t>
            </a:r>
            <a:r>
              <a:rPr lang="en-GB" sz="3200" b="1" dirty="0" smtClean="0">
                <a:solidFill>
                  <a:schemeClr val="accent5">
                    <a:lumMod val="50000"/>
                  </a:schemeClr>
                </a:solidFill>
              </a:rPr>
              <a:t>MEC</a:t>
            </a:r>
            <a:r>
              <a:rPr lang="en-GB" sz="3200" dirty="0" smtClean="0"/>
              <a:t>, the </a:t>
            </a:r>
            <a:r>
              <a:rPr lang="en-GB" sz="3200" b="1" dirty="0" smtClean="0">
                <a:solidFill>
                  <a:schemeClr val="accent5">
                    <a:lumMod val="50000"/>
                  </a:schemeClr>
                </a:solidFill>
              </a:rPr>
              <a:t>LEL</a:t>
            </a:r>
            <a:r>
              <a:rPr lang="en-GB" sz="3200" dirty="0" smtClean="0"/>
              <a:t> of the pyrolysis gases, and the characteristics of the </a:t>
            </a:r>
            <a:r>
              <a:rPr lang="en-GB" sz="3200" b="1" dirty="0" smtClean="0">
                <a:solidFill>
                  <a:schemeClr val="accent5">
                    <a:lumMod val="50000"/>
                  </a:schemeClr>
                </a:solidFill>
              </a:rPr>
              <a:t>ignition source</a:t>
            </a:r>
            <a:r>
              <a:rPr lang="en-GB" sz="3200" dirty="0" smtClean="0"/>
              <a:t>.</a:t>
            </a:r>
          </a:p>
          <a:p>
            <a:endParaRPr lang="en-GB" sz="3200" dirty="0"/>
          </a:p>
          <a:p>
            <a:endParaRPr lang="en-GB" sz="3200" dirty="0" smtClean="0"/>
          </a:p>
          <a:p>
            <a:endParaRPr lang="es-CO" sz="3200" dirty="0"/>
          </a:p>
        </p:txBody>
      </p:sp>
      <p:sp>
        <p:nvSpPr>
          <p:cNvPr id="5" name="Date Placeholder 4"/>
          <p:cNvSpPr>
            <a:spLocks noGrp="1"/>
          </p:cNvSpPr>
          <p:nvPr>
            <p:ph type="dt" sz="half" idx="10"/>
          </p:nvPr>
        </p:nvSpPr>
        <p:spPr/>
        <p:txBody>
          <a:bodyPr/>
          <a:lstStyle/>
          <a:p>
            <a:r>
              <a:rPr lang="es-CO" dirty="0" err="1" smtClean="0"/>
              <a:t>Influences</a:t>
            </a:r>
            <a:r>
              <a:rPr lang="es-CO" dirty="0" smtClean="0"/>
              <a:t> of </a:t>
            </a:r>
            <a:r>
              <a:rPr lang="es-CO" dirty="0" err="1" smtClean="0"/>
              <a:t>turbulence</a:t>
            </a:r>
            <a:r>
              <a:rPr lang="es-CO" dirty="0" smtClean="0"/>
              <a:t> and </a:t>
            </a:r>
            <a:r>
              <a:rPr lang="es-CO" dirty="0" err="1" smtClean="0"/>
              <a:t>combustion</a:t>
            </a:r>
            <a:r>
              <a:rPr lang="es-CO" dirty="0" smtClean="0"/>
              <a:t> </a:t>
            </a:r>
            <a:r>
              <a:rPr lang="es-CO" dirty="0" err="1" smtClean="0"/>
              <a:t>regimes</a:t>
            </a:r>
            <a:r>
              <a:rPr lang="es-CO" dirty="0" smtClean="0"/>
              <a:t> </a:t>
            </a:r>
            <a:r>
              <a:rPr lang="es-CO" dirty="0" err="1" smtClean="0"/>
              <a:t>on</a:t>
            </a:r>
            <a:r>
              <a:rPr lang="es-CO" dirty="0" smtClean="0"/>
              <a:t> </a:t>
            </a:r>
            <a:r>
              <a:rPr lang="es-CO" dirty="0" err="1" smtClean="0"/>
              <a:t>explosions</a:t>
            </a:r>
            <a:r>
              <a:rPr lang="es-CO" dirty="0" smtClean="0"/>
              <a:t> of gas-</a:t>
            </a:r>
            <a:r>
              <a:rPr lang="es-CO" dirty="0" err="1" smtClean="0"/>
              <a:t>dust</a:t>
            </a:r>
            <a:r>
              <a:rPr lang="es-CO" dirty="0" smtClean="0"/>
              <a:t> </a:t>
            </a:r>
            <a:r>
              <a:rPr lang="es-CO" dirty="0" err="1" smtClean="0"/>
              <a:t>hydrid</a:t>
            </a:r>
            <a:r>
              <a:rPr lang="es-CO" dirty="0" smtClean="0"/>
              <a:t>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48</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348916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Turbulence quantification</a:t>
            </a:r>
            <a:endParaRPr lang="es-CO" dirty="0"/>
          </a:p>
        </p:txBody>
      </p:sp>
      <p:sp>
        <p:nvSpPr>
          <p:cNvPr id="3" name="Content Placeholder 2"/>
          <p:cNvSpPr>
            <a:spLocks noGrp="1"/>
          </p:cNvSpPr>
          <p:nvPr>
            <p:ph sz="half" idx="1"/>
          </p:nvPr>
        </p:nvSpPr>
        <p:spPr>
          <a:xfrm>
            <a:off x="1705429" y="1164885"/>
            <a:ext cx="9429750" cy="4351338"/>
          </a:xfrm>
        </p:spPr>
        <p:txBody>
          <a:bodyPr>
            <a:normAutofit/>
          </a:bodyPr>
          <a:lstStyle/>
          <a:p>
            <a:r>
              <a:rPr lang="en-GB" sz="3200" b="1" dirty="0" smtClean="0">
                <a:solidFill>
                  <a:schemeClr val="accent5">
                    <a:lumMod val="50000"/>
                  </a:schemeClr>
                </a:solidFill>
              </a:rPr>
              <a:t>A model</a:t>
            </a:r>
            <a:r>
              <a:rPr lang="en-GB" sz="3200" dirty="0" smtClean="0"/>
              <a:t> was developed for understanding the </a:t>
            </a:r>
            <a:r>
              <a:rPr lang="en-GB" sz="3200" b="1" dirty="0" smtClean="0">
                <a:solidFill>
                  <a:schemeClr val="accent5">
                    <a:lumMod val="50000"/>
                  </a:schemeClr>
                </a:solidFill>
              </a:rPr>
              <a:t>characteristic</a:t>
            </a:r>
            <a:r>
              <a:rPr lang="en-GB" sz="3200" dirty="0" smtClean="0"/>
              <a:t> </a:t>
            </a:r>
            <a:r>
              <a:rPr lang="en-GB" sz="3200" b="1" dirty="0" smtClean="0">
                <a:solidFill>
                  <a:schemeClr val="accent5">
                    <a:lumMod val="50000"/>
                  </a:schemeClr>
                </a:solidFill>
              </a:rPr>
              <a:t>times</a:t>
            </a:r>
            <a:r>
              <a:rPr lang="en-GB" sz="3200" dirty="0" smtClean="0"/>
              <a:t> involved in the </a:t>
            </a:r>
            <a:r>
              <a:rPr lang="en-GB" sz="3200" b="1" dirty="0" smtClean="0">
                <a:solidFill>
                  <a:schemeClr val="accent5">
                    <a:lumMod val="50000"/>
                  </a:schemeClr>
                </a:solidFill>
              </a:rPr>
              <a:t>dispersion of dusts </a:t>
            </a:r>
            <a:r>
              <a:rPr lang="en-GB" sz="3200" dirty="0" smtClean="0"/>
              <a:t>with an expanding gas.</a:t>
            </a:r>
          </a:p>
          <a:p>
            <a:endParaRPr lang="en-GB" sz="3200" dirty="0" smtClean="0"/>
          </a:p>
          <a:p>
            <a:r>
              <a:rPr lang="en-GB" sz="3200" dirty="0" smtClean="0"/>
              <a:t>Results for the </a:t>
            </a:r>
            <a:r>
              <a:rPr lang="en-GB" sz="3200" b="1" dirty="0" smtClean="0">
                <a:solidFill>
                  <a:schemeClr val="accent5">
                    <a:lumMod val="50000"/>
                  </a:schemeClr>
                </a:solidFill>
              </a:rPr>
              <a:t>quantification of turbulence</a:t>
            </a:r>
            <a:r>
              <a:rPr lang="en-GB" sz="3200" dirty="0" smtClean="0"/>
              <a:t> can be used for any </a:t>
            </a:r>
            <a:r>
              <a:rPr lang="en-GB" sz="3200" b="1" dirty="0" smtClean="0">
                <a:solidFill>
                  <a:schemeClr val="accent5">
                    <a:lumMod val="50000"/>
                  </a:schemeClr>
                </a:solidFill>
              </a:rPr>
              <a:t>other dust</a:t>
            </a:r>
            <a:r>
              <a:rPr lang="en-GB" sz="3200" dirty="0" smtClean="0"/>
              <a:t> with </a:t>
            </a:r>
            <a:r>
              <a:rPr lang="en-GB" sz="3200" b="1" dirty="0" smtClean="0">
                <a:solidFill>
                  <a:schemeClr val="accent5">
                    <a:lumMod val="50000"/>
                  </a:schemeClr>
                </a:solidFill>
              </a:rPr>
              <a:t>low terminal velocity</a:t>
            </a:r>
            <a:r>
              <a:rPr lang="en-GB" sz="3200" dirty="0" smtClean="0"/>
              <a:t>.</a:t>
            </a:r>
          </a:p>
          <a:p>
            <a:endParaRPr lang="en-GB" sz="3200" dirty="0" smtClean="0"/>
          </a:p>
          <a:p>
            <a:r>
              <a:rPr lang="en-GB" sz="3200" dirty="0" smtClean="0"/>
              <a:t>These results can be used to </a:t>
            </a:r>
            <a:r>
              <a:rPr lang="en-GB" sz="3200" b="1" dirty="0" smtClean="0">
                <a:solidFill>
                  <a:schemeClr val="accent5">
                    <a:lumMod val="50000"/>
                  </a:schemeClr>
                </a:solidFill>
              </a:rPr>
              <a:t>quantitatively associate turbulence to the </a:t>
            </a:r>
            <a:r>
              <a:rPr lang="en-GB" sz="3200" dirty="0" smtClean="0"/>
              <a:t>characteristics of the </a:t>
            </a:r>
            <a:r>
              <a:rPr lang="en-GB" sz="3200" b="1" dirty="0" smtClean="0">
                <a:solidFill>
                  <a:schemeClr val="accent5">
                    <a:lumMod val="50000"/>
                  </a:schemeClr>
                </a:solidFill>
              </a:rPr>
              <a:t>ignition.</a:t>
            </a:r>
            <a:endParaRPr lang="en-GB" sz="3200" dirty="0" smtClean="0"/>
          </a:p>
          <a:p>
            <a:endParaRPr lang="es-CO" sz="3200" dirty="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49</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34011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896793" y="982105"/>
            <a:ext cx="7371157" cy="5159810"/>
            <a:chOff x="1789735" y="982105"/>
            <a:chExt cx="7371157" cy="5159810"/>
          </a:xfrm>
        </p:grpSpPr>
        <p:grpSp>
          <p:nvGrpSpPr>
            <p:cNvPr id="22" name="Group 21"/>
            <p:cNvGrpSpPr/>
            <p:nvPr/>
          </p:nvGrpSpPr>
          <p:grpSpPr>
            <a:xfrm>
              <a:off x="1789735" y="982105"/>
              <a:ext cx="7371157" cy="5159810"/>
              <a:chOff x="1789735" y="982105"/>
              <a:chExt cx="7371157" cy="5159810"/>
            </a:xfrm>
          </p:grpSpPr>
          <p:grpSp>
            <p:nvGrpSpPr>
              <p:cNvPr id="20" name="Group 19"/>
              <p:cNvGrpSpPr/>
              <p:nvPr/>
            </p:nvGrpSpPr>
            <p:grpSpPr>
              <a:xfrm>
                <a:off x="1789735" y="982105"/>
                <a:ext cx="7371157" cy="5159810"/>
                <a:chOff x="1789735" y="982105"/>
                <a:chExt cx="7371157" cy="5159810"/>
              </a:xfrm>
            </p:grpSpPr>
            <p:grpSp>
              <p:nvGrpSpPr>
                <p:cNvPr id="19" name="Group 18"/>
                <p:cNvGrpSpPr/>
                <p:nvPr/>
              </p:nvGrpSpPr>
              <p:grpSpPr>
                <a:xfrm>
                  <a:off x="1789735" y="982105"/>
                  <a:ext cx="7371157" cy="5159810"/>
                  <a:chOff x="1676400" y="982105"/>
                  <a:chExt cx="7371157" cy="5159810"/>
                </a:xfrm>
              </p:grpSpPr>
              <p:grpSp>
                <p:nvGrpSpPr>
                  <p:cNvPr id="18" name="Group 17"/>
                  <p:cNvGrpSpPr/>
                  <p:nvPr/>
                </p:nvGrpSpPr>
                <p:grpSpPr>
                  <a:xfrm>
                    <a:off x="1676400" y="982105"/>
                    <a:ext cx="7371157" cy="5159810"/>
                    <a:chOff x="1676400" y="982105"/>
                    <a:chExt cx="7371157" cy="5159810"/>
                  </a:xfrm>
                </p:grpSpPr>
                <p:pic>
                  <p:nvPicPr>
                    <p:cNvPr id="1028" name="Picture 4" descr="https://p2cinfoblog.files.wordpress.com/2014/02/68newspaper-front-page-blank-templ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82105"/>
                      <a:ext cx="7371157" cy="515981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074516" y="1451157"/>
                      <a:ext cx="2365461" cy="646331"/>
                    </a:xfrm>
                    <a:prstGeom prst="rect">
                      <a:avLst/>
                    </a:prstGeom>
                    <a:noFill/>
                  </p:spPr>
                  <p:txBody>
                    <a:bodyPr wrap="square" rtlCol="0">
                      <a:spAutoFit/>
                    </a:bodyPr>
                    <a:lstStyle/>
                    <a:p>
                      <a:r>
                        <a:rPr lang="en-GB" sz="3600" b="1" dirty="0" smtClean="0">
                          <a:latin typeface="Book Antiqua" panose="02040602050305030304" pitchFamily="18" charset="0"/>
                        </a:rPr>
                        <a:t>FORMER</a:t>
                      </a:r>
                      <a:endParaRPr lang="es-CO" sz="3600" b="1" dirty="0">
                        <a:latin typeface="Book Antiqua" panose="02040602050305030304" pitchFamily="18" charset="0"/>
                      </a:endParaRPr>
                    </a:p>
                  </p:txBody>
                </p:sp>
              </p:grpSp>
              <p:sp>
                <p:nvSpPr>
                  <p:cNvPr id="14" name="Rectangle 13"/>
                  <p:cNvSpPr/>
                  <p:nvPr/>
                </p:nvSpPr>
                <p:spPr>
                  <a:xfrm>
                    <a:off x="6900170" y="1531417"/>
                    <a:ext cx="1689649" cy="523220"/>
                  </a:xfrm>
                  <a:prstGeom prst="rect">
                    <a:avLst/>
                  </a:prstGeom>
                </p:spPr>
                <p:txBody>
                  <a:bodyPr wrap="square">
                    <a:spAutoFit/>
                  </a:bodyPr>
                  <a:lstStyle/>
                  <a:p>
                    <a:r>
                      <a:rPr lang="es-CO" sz="1400" dirty="0" err="1">
                        <a:latin typeface="Times New Roman" panose="02020603050405020304" pitchFamily="18" charset="0"/>
                        <a:cs typeface="Times New Roman" panose="02020603050405020304" pitchFamily="18" charset="0"/>
                      </a:rPr>
                      <a:t>Wednesday</a:t>
                    </a:r>
                    <a:r>
                      <a:rPr lang="es-CO" sz="1400" dirty="0">
                        <a:latin typeface="Times New Roman" panose="02020603050405020304" pitchFamily="18" charset="0"/>
                        <a:cs typeface="Times New Roman" panose="02020603050405020304" pitchFamily="18" charset="0"/>
                      </a:rPr>
                      <a:t> </a:t>
                    </a:r>
                    <a:r>
                      <a:rPr lang="es-CO" sz="1400" dirty="0" err="1">
                        <a:latin typeface="Times New Roman" panose="02020603050405020304" pitchFamily="18" charset="0"/>
                        <a:cs typeface="Times New Roman" panose="02020603050405020304" pitchFamily="18" charset="0"/>
                      </a:rPr>
                      <a:t>August</a:t>
                    </a:r>
                    <a:r>
                      <a:rPr lang="es-CO" sz="1400" dirty="0">
                        <a:latin typeface="Times New Roman" panose="02020603050405020304" pitchFamily="18" charset="0"/>
                        <a:cs typeface="Times New Roman" panose="02020603050405020304" pitchFamily="18" charset="0"/>
                      </a:rPr>
                      <a:t> 20</a:t>
                    </a:r>
                    <a:r>
                      <a:rPr lang="es-CO" sz="1400" baseline="30000" dirty="0">
                        <a:latin typeface="Times New Roman" panose="02020603050405020304" pitchFamily="18" charset="0"/>
                        <a:cs typeface="Times New Roman" panose="02020603050405020304" pitchFamily="18" charset="0"/>
                      </a:rPr>
                      <a:t>th</a:t>
                    </a:r>
                    <a:r>
                      <a:rPr lang="es-CO" sz="1400" dirty="0">
                        <a:latin typeface="Times New Roman" panose="02020603050405020304" pitchFamily="18" charset="0"/>
                        <a:cs typeface="Times New Roman" panose="02020603050405020304" pitchFamily="18" charset="0"/>
                      </a:rPr>
                      <a:t> 1997</a:t>
                    </a:r>
                  </a:p>
                </p:txBody>
              </p:sp>
            </p:grpSp>
            <p:sp>
              <p:nvSpPr>
                <p:cNvPr id="23" name="Rectangle 22"/>
                <p:cNvSpPr/>
                <p:nvPr/>
              </p:nvSpPr>
              <p:spPr>
                <a:xfrm>
                  <a:off x="7471243" y="2200796"/>
                  <a:ext cx="1099551" cy="3647152"/>
                </a:xfrm>
                <a:prstGeom prst="rect">
                  <a:avLst/>
                </a:prstGeom>
              </p:spPr>
              <p:txBody>
                <a:bodyPr wrap="square">
                  <a:spAutoFit/>
                </a:bodyPr>
                <a:lstStyle/>
                <a:p>
                  <a:pPr algn="just"/>
                  <a:r>
                    <a:rPr lang="en-GB" sz="700" dirty="0">
                      <a:latin typeface="Book Antiqua" panose="02040602050305030304" pitchFamily="18" charset="0"/>
                    </a:rPr>
                    <a:t>The dramatic explosion of a grain storage silo, which occurred Wednesday in </a:t>
                  </a:r>
                  <a:r>
                    <a:rPr lang="en-GB" sz="700" dirty="0" err="1">
                      <a:latin typeface="Book Antiqua" panose="02040602050305030304" pitchFamily="18" charset="0"/>
                    </a:rPr>
                    <a:t>Blaye</a:t>
                  </a:r>
                  <a:r>
                    <a:rPr lang="en-GB" sz="700" dirty="0">
                      <a:latin typeface="Book Antiqua" panose="02040602050305030304" pitchFamily="18" charset="0"/>
                    </a:rPr>
                    <a:t> (Gironde) and that made 11 dead and 1 </a:t>
                  </a:r>
                  <a:r>
                    <a:rPr lang="en-GB" sz="700" dirty="0" err="1">
                      <a:latin typeface="Book Antiqua" panose="02040602050305030304" pitchFamily="18" charset="0"/>
                    </a:rPr>
                    <a:t>seriouly</a:t>
                  </a:r>
                  <a:r>
                    <a:rPr lang="en-GB" sz="700" dirty="0">
                      <a:latin typeface="Book Antiqua" panose="02040602050305030304" pitchFamily="18" charset="0"/>
                    </a:rPr>
                    <a:t> injured, lies the issue of safety standards in this type of installation. In 1983, a year after the explosion in the </a:t>
                  </a:r>
                  <a:r>
                    <a:rPr lang="en-GB" sz="700" dirty="0" err="1">
                      <a:latin typeface="Book Antiqua" panose="02040602050305030304" pitchFamily="18" charset="0"/>
                    </a:rPr>
                    <a:t>maltery</a:t>
                  </a:r>
                  <a:r>
                    <a:rPr lang="en-GB" sz="700" dirty="0">
                      <a:latin typeface="Book Antiqua" panose="02040602050305030304" pitchFamily="18" charset="0"/>
                    </a:rPr>
                    <a:t> at Metz that had killed 12 people, the Ministry of the Environment issued an order to reinforce the 1976 legislation on installations subject to declaration. Today, after the drama of </a:t>
                  </a:r>
                  <a:r>
                    <a:rPr lang="en-GB" sz="700" dirty="0" err="1">
                      <a:latin typeface="Book Antiqua" panose="02040602050305030304" pitchFamily="18" charset="0"/>
                    </a:rPr>
                    <a:t>Blaye</a:t>
                  </a:r>
                  <a:r>
                    <a:rPr lang="en-GB" sz="700" dirty="0">
                      <a:latin typeface="Book Antiqua" panose="02040602050305030304" pitchFamily="18" charset="0"/>
                    </a:rPr>
                    <a:t>, "it would be absurd that rise the standards" said an industry professional. For now however, the Agriculture Minister, Louis Le </a:t>
                  </a:r>
                  <a:r>
                    <a:rPr lang="en-GB" sz="700" dirty="0" err="1">
                      <a:latin typeface="Book Antiqua" panose="02040602050305030304" pitchFamily="18" charset="0"/>
                    </a:rPr>
                    <a:t>Pensec</a:t>
                  </a:r>
                  <a:r>
                    <a:rPr lang="en-GB" sz="700" dirty="0">
                      <a:latin typeface="Book Antiqua" panose="02040602050305030304" pitchFamily="18" charset="0"/>
                    </a:rPr>
                    <a:t>, only yesterday stressed "the need to implement all the information and prevention measures necessary."	</a:t>
                  </a:r>
                  <a:endParaRPr lang="es-CO" sz="700" dirty="0">
                    <a:latin typeface="Book Antiqua" panose="02040602050305030304" pitchFamily="18" charset="0"/>
                  </a:endParaRPr>
                </a:p>
              </p:txBody>
            </p:sp>
          </p:grpSp>
          <p:sp>
            <p:nvSpPr>
              <p:cNvPr id="21" name="TextBox 20"/>
              <p:cNvSpPr txBox="1"/>
              <p:nvPr/>
            </p:nvSpPr>
            <p:spPr>
              <a:xfrm>
                <a:off x="3505200" y="2200796"/>
                <a:ext cx="3826898" cy="923330"/>
              </a:xfrm>
              <a:prstGeom prst="rect">
                <a:avLst/>
              </a:prstGeom>
              <a:noFill/>
            </p:spPr>
            <p:txBody>
              <a:bodyPr wrap="square" rtlCol="0">
                <a:spAutoFit/>
              </a:bodyPr>
              <a:lstStyle/>
              <a:p>
                <a:r>
                  <a:rPr lang="en-GB" dirty="0" smtClean="0">
                    <a:latin typeface="Book Antiqua" panose="02040602050305030304" pitchFamily="18" charset="0"/>
                    <a:cs typeface="Times New Roman" panose="02020603050405020304" pitchFamily="18" charset="0"/>
                  </a:rPr>
                  <a:t>Wheat silo explosion leaves </a:t>
                </a:r>
                <a:r>
                  <a:rPr lang="en-GB" b="1" dirty="0" smtClean="0">
                    <a:latin typeface="Book Antiqua" panose="02040602050305030304" pitchFamily="18" charset="0"/>
                    <a:cs typeface="Times New Roman" panose="02020603050405020304" pitchFamily="18" charset="0"/>
                  </a:rPr>
                  <a:t>11 people dead</a:t>
                </a:r>
                <a:r>
                  <a:rPr lang="en-GB" dirty="0" smtClean="0">
                    <a:latin typeface="Book Antiqua" panose="02040602050305030304" pitchFamily="18" charset="0"/>
                    <a:cs typeface="Times New Roman" panose="02020603050405020304" pitchFamily="18" charset="0"/>
                  </a:rPr>
                  <a:t> and </a:t>
                </a:r>
                <a:r>
                  <a:rPr lang="en-GB" b="1" dirty="0" smtClean="0">
                    <a:latin typeface="Book Antiqua" panose="02040602050305030304" pitchFamily="18" charset="0"/>
                    <a:cs typeface="Times New Roman" panose="02020603050405020304" pitchFamily="18" charset="0"/>
                  </a:rPr>
                  <a:t>1 person seriously injured </a:t>
                </a:r>
                <a:r>
                  <a:rPr lang="en-GB" dirty="0" smtClean="0">
                    <a:latin typeface="Book Antiqua" panose="02040602050305030304" pitchFamily="18" charset="0"/>
                    <a:cs typeface="Times New Roman" panose="02020603050405020304" pitchFamily="18" charset="0"/>
                  </a:rPr>
                  <a:t>in </a:t>
                </a:r>
                <a:r>
                  <a:rPr lang="en-GB" b="1" dirty="0" err="1" smtClean="0">
                    <a:latin typeface="Book Antiqua" panose="02040602050305030304" pitchFamily="18" charset="0"/>
                    <a:cs typeface="Times New Roman" panose="02020603050405020304" pitchFamily="18" charset="0"/>
                  </a:rPr>
                  <a:t>Blaye</a:t>
                </a:r>
                <a:r>
                  <a:rPr lang="en-GB" b="1" dirty="0" smtClean="0">
                    <a:latin typeface="Book Antiqua" panose="02040602050305030304" pitchFamily="18" charset="0"/>
                    <a:cs typeface="Times New Roman" panose="02020603050405020304" pitchFamily="18" charset="0"/>
                  </a:rPr>
                  <a:t>, France</a:t>
                </a:r>
                <a:endParaRPr lang="en-GB" b="1" dirty="0">
                  <a:latin typeface="Book Antiqua" panose="02040602050305030304" pitchFamily="18" charset="0"/>
                  <a:cs typeface="Times New Roman" panose="02020603050405020304" pitchFamily="18" charset="0"/>
                </a:endParaRPr>
              </a:p>
            </p:txBody>
          </p:sp>
        </p:grpSp>
        <p:pic>
          <p:nvPicPr>
            <p:cNvPr id="27" name="Picture 26"/>
            <p:cNvPicPr>
              <a:picLocks noChangeAspect="1"/>
            </p:cNvPicPr>
            <p:nvPr/>
          </p:nvPicPr>
          <p:blipFill rotWithShape="1">
            <a:blip r:embed="rId3"/>
            <a:srcRect l="7229" r="16609"/>
            <a:stretch/>
          </p:blipFill>
          <p:spPr>
            <a:xfrm>
              <a:off x="3505199" y="3124125"/>
              <a:ext cx="3959005" cy="2048375"/>
            </a:xfrm>
            <a:prstGeom prst="rect">
              <a:avLst/>
            </a:prstGeom>
          </p:spPr>
        </p:pic>
      </p:grpSp>
      <p:grpSp>
        <p:nvGrpSpPr>
          <p:cNvPr id="3" name="Group 2"/>
          <p:cNvGrpSpPr/>
          <p:nvPr/>
        </p:nvGrpSpPr>
        <p:grpSpPr>
          <a:xfrm>
            <a:off x="3058580" y="1042553"/>
            <a:ext cx="7371157" cy="5159810"/>
            <a:chOff x="3058580" y="1042553"/>
            <a:chExt cx="7371157" cy="5159810"/>
          </a:xfrm>
        </p:grpSpPr>
        <p:grpSp>
          <p:nvGrpSpPr>
            <p:cNvPr id="56" name="Group 55"/>
            <p:cNvGrpSpPr/>
            <p:nvPr/>
          </p:nvGrpSpPr>
          <p:grpSpPr>
            <a:xfrm>
              <a:off x="3058580" y="1042553"/>
              <a:ext cx="7371157" cy="5159810"/>
              <a:chOff x="1789735" y="982105"/>
              <a:chExt cx="7371157" cy="5159810"/>
            </a:xfrm>
          </p:grpSpPr>
          <p:grpSp>
            <p:nvGrpSpPr>
              <p:cNvPr id="58" name="Group 57"/>
              <p:cNvGrpSpPr/>
              <p:nvPr/>
            </p:nvGrpSpPr>
            <p:grpSpPr>
              <a:xfrm>
                <a:off x="1789735" y="982105"/>
                <a:ext cx="7371157" cy="5159810"/>
                <a:chOff x="1789735" y="982105"/>
                <a:chExt cx="7371157" cy="5159810"/>
              </a:xfrm>
            </p:grpSpPr>
            <p:grpSp>
              <p:nvGrpSpPr>
                <p:cNvPr id="60" name="Group 59"/>
                <p:cNvGrpSpPr/>
                <p:nvPr/>
              </p:nvGrpSpPr>
              <p:grpSpPr>
                <a:xfrm>
                  <a:off x="1789735" y="982105"/>
                  <a:ext cx="7371157" cy="5159810"/>
                  <a:chOff x="1676400" y="982105"/>
                  <a:chExt cx="7371157" cy="5159810"/>
                </a:xfrm>
              </p:grpSpPr>
              <p:grpSp>
                <p:nvGrpSpPr>
                  <p:cNvPr id="62" name="Group 61"/>
                  <p:cNvGrpSpPr/>
                  <p:nvPr/>
                </p:nvGrpSpPr>
                <p:grpSpPr>
                  <a:xfrm>
                    <a:off x="1676400" y="982105"/>
                    <a:ext cx="7371157" cy="5159810"/>
                    <a:chOff x="1676400" y="982105"/>
                    <a:chExt cx="7371157" cy="5159810"/>
                  </a:xfrm>
                </p:grpSpPr>
                <p:pic>
                  <p:nvPicPr>
                    <p:cNvPr id="64" name="Picture 4" descr="https://p2cinfoblog.files.wordpress.com/2014/02/68newspaper-front-page-blank-templ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82105"/>
                      <a:ext cx="7371157" cy="515981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3064968" y="1451157"/>
                      <a:ext cx="2375010" cy="646331"/>
                    </a:xfrm>
                    <a:prstGeom prst="rect">
                      <a:avLst/>
                    </a:prstGeom>
                    <a:noFill/>
                  </p:spPr>
                  <p:txBody>
                    <a:bodyPr wrap="square" rtlCol="0">
                      <a:spAutoFit/>
                    </a:bodyPr>
                    <a:lstStyle/>
                    <a:p>
                      <a:r>
                        <a:rPr lang="en-GB" sz="3600" b="1" dirty="0" smtClean="0">
                          <a:latin typeface="Book Antiqua" panose="02040602050305030304" pitchFamily="18" charset="0"/>
                        </a:rPr>
                        <a:t>FORMER</a:t>
                      </a:r>
                      <a:endParaRPr lang="es-CO" sz="3600" b="1" dirty="0">
                        <a:latin typeface="Book Antiqua" panose="02040602050305030304" pitchFamily="18" charset="0"/>
                      </a:endParaRPr>
                    </a:p>
                  </p:txBody>
                </p:sp>
              </p:grpSp>
              <p:sp>
                <p:nvSpPr>
                  <p:cNvPr id="63" name="Rectangle 62"/>
                  <p:cNvSpPr/>
                  <p:nvPr/>
                </p:nvSpPr>
                <p:spPr>
                  <a:xfrm>
                    <a:off x="7087514" y="1515095"/>
                    <a:ext cx="1502305" cy="523220"/>
                  </a:xfrm>
                  <a:prstGeom prst="rect">
                    <a:avLst/>
                  </a:prstGeom>
                </p:spPr>
                <p:txBody>
                  <a:bodyPr wrap="square">
                    <a:spAutoFit/>
                  </a:bodyPr>
                  <a:lstStyle/>
                  <a:p>
                    <a:r>
                      <a:rPr lang="es-CO" sz="1400" dirty="0" err="1" smtClean="0">
                        <a:latin typeface="Times New Roman" panose="02020603050405020304" pitchFamily="18" charset="0"/>
                        <a:cs typeface="Times New Roman" panose="02020603050405020304" pitchFamily="18" charset="0"/>
                      </a:rPr>
                      <a:t>Wednesday</a:t>
                    </a:r>
                    <a:r>
                      <a:rPr lang="es-CO" sz="1400" dirty="0" smtClean="0">
                        <a:latin typeface="Times New Roman" panose="02020603050405020304" pitchFamily="18" charset="0"/>
                        <a:cs typeface="Times New Roman" panose="02020603050405020304" pitchFamily="18" charset="0"/>
                      </a:rPr>
                      <a:t>, </a:t>
                    </a:r>
                    <a:r>
                      <a:rPr lang="es-CO" sz="1400" dirty="0" err="1" smtClean="0">
                        <a:latin typeface="Times New Roman" panose="02020603050405020304" pitchFamily="18" charset="0"/>
                        <a:cs typeface="Times New Roman" panose="02020603050405020304" pitchFamily="18" charset="0"/>
                      </a:rPr>
                      <a:t>january</a:t>
                    </a:r>
                    <a:r>
                      <a:rPr lang="es-CO" sz="1400" dirty="0" smtClean="0">
                        <a:latin typeface="Times New Roman" panose="02020603050405020304" pitchFamily="18" charset="0"/>
                        <a:cs typeface="Times New Roman" panose="02020603050405020304" pitchFamily="18" charset="0"/>
                      </a:rPr>
                      <a:t> 29</a:t>
                    </a:r>
                    <a:r>
                      <a:rPr lang="es-CO" sz="1400" baseline="30000" dirty="0" smtClean="0">
                        <a:latin typeface="Times New Roman" panose="02020603050405020304" pitchFamily="18" charset="0"/>
                        <a:cs typeface="Times New Roman" panose="02020603050405020304" pitchFamily="18" charset="0"/>
                      </a:rPr>
                      <a:t>th</a:t>
                    </a:r>
                    <a:r>
                      <a:rPr lang="es-CO" sz="1400" dirty="0" smtClean="0">
                        <a:latin typeface="Times New Roman" panose="02020603050405020304" pitchFamily="18" charset="0"/>
                        <a:cs typeface="Times New Roman" panose="02020603050405020304" pitchFamily="18" charset="0"/>
                      </a:rPr>
                      <a:t> 2003</a:t>
                    </a:r>
                    <a:endParaRPr lang="es-CO" sz="1400" dirty="0">
                      <a:latin typeface="Times New Roman" panose="02020603050405020304" pitchFamily="18" charset="0"/>
                      <a:cs typeface="Times New Roman" panose="02020603050405020304" pitchFamily="18" charset="0"/>
                    </a:endParaRPr>
                  </a:p>
                </p:txBody>
              </p:sp>
            </p:grpSp>
            <p:sp>
              <p:nvSpPr>
                <p:cNvPr id="61" name="Rectangle 60"/>
                <p:cNvSpPr/>
                <p:nvPr/>
              </p:nvSpPr>
              <p:spPr>
                <a:xfrm>
                  <a:off x="7471243" y="2200796"/>
                  <a:ext cx="1099551" cy="3431709"/>
                </a:xfrm>
                <a:prstGeom prst="rect">
                  <a:avLst/>
                </a:prstGeom>
              </p:spPr>
              <p:txBody>
                <a:bodyPr wrap="square">
                  <a:spAutoFit/>
                </a:bodyPr>
                <a:lstStyle/>
                <a:p>
                  <a:pPr algn="just"/>
                  <a:r>
                    <a:rPr lang="en-GB" sz="700" dirty="0">
                      <a:latin typeface="Book Antiqua" panose="02040602050305030304" pitchFamily="18" charset="0"/>
                    </a:rPr>
                    <a:t> An explosion and fire erupted at the West Pharmaceutical Services plant in Kinston Wednesday afternoon, killing at least three people, injuring at least 37 and leaving the building a shattered ruin marked by flames and a column of black smoke.</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Thursday morning, West Pharmaceuticals identified two of the three victims of the explosion and fire at the Kinston plant.</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The victims were identified as William </a:t>
                  </a:r>
                  <a:r>
                    <a:rPr lang="en-GB" sz="700" dirty="0" err="1">
                      <a:latin typeface="Book Antiqua" panose="02040602050305030304" pitchFamily="18" charset="0"/>
                    </a:rPr>
                    <a:t>Gray</a:t>
                  </a:r>
                  <a:r>
                    <a:rPr lang="en-GB" sz="700" dirty="0">
                      <a:latin typeface="Book Antiqua" panose="02040602050305030304" pitchFamily="18" charset="0"/>
                    </a:rPr>
                    <a:t> and Faye Wilkins. The third person was identified as a contract worker employed by a cleaning service. His name has not been confirmed</a:t>
                  </a:r>
                  <a:r>
                    <a:rPr lang="en-GB" sz="700" dirty="0" smtClean="0">
                      <a:latin typeface="Book Antiqua" panose="02040602050305030304" pitchFamily="18" charset="0"/>
                    </a:rPr>
                    <a:t>..</a:t>
                  </a:r>
                  <a:endParaRPr lang="en-GB" sz="700" dirty="0">
                    <a:latin typeface="Book Antiqua" panose="02040602050305030304" pitchFamily="18" charset="0"/>
                  </a:endParaRPr>
                </a:p>
              </p:txBody>
            </p:sp>
          </p:grpSp>
          <p:sp>
            <p:nvSpPr>
              <p:cNvPr id="59" name="TextBox 58"/>
              <p:cNvSpPr txBox="1"/>
              <p:nvPr/>
            </p:nvSpPr>
            <p:spPr>
              <a:xfrm>
                <a:off x="3480731" y="2280877"/>
                <a:ext cx="3826898" cy="1200329"/>
              </a:xfrm>
              <a:prstGeom prst="rect">
                <a:avLst/>
              </a:prstGeom>
              <a:noFill/>
            </p:spPr>
            <p:txBody>
              <a:bodyPr wrap="square" rtlCol="0">
                <a:spAutoFit/>
              </a:bodyPr>
              <a:lstStyle/>
              <a:p>
                <a:r>
                  <a:rPr lang="en-GB" b="1" dirty="0" smtClean="0">
                    <a:latin typeface="Book Antiqua" panose="02040602050305030304" pitchFamily="18" charset="0"/>
                    <a:cs typeface="Times New Roman" panose="02020603050405020304" pitchFamily="18" charset="0"/>
                  </a:rPr>
                  <a:t>6 people dead and 36 injured </a:t>
                </a:r>
                <a:r>
                  <a:rPr lang="en-GB" dirty="0" smtClean="0">
                    <a:latin typeface="Book Antiqua" panose="02040602050305030304" pitchFamily="18" charset="0"/>
                    <a:cs typeface="Times New Roman" panose="02020603050405020304" pitchFamily="18" charset="0"/>
                  </a:rPr>
                  <a:t>is the aftermath of the explosion of powdered </a:t>
                </a:r>
                <a:r>
                  <a:rPr lang="en-GB" b="1" dirty="0" smtClean="0">
                    <a:latin typeface="Book Antiqua" panose="02040602050305030304" pitchFamily="18" charset="0"/>
                    <a:cs typeface="Times New Roman" panose="02020603050405020304" pitchFamily="18" charset="0"/>
                  </a:rPr>
                  <a:t>polyethylene </a:t>
                </a:r>
                <a:r>
                  <a:rPr lang="en-GB" dirty="0" smtClean="0">
                    <a:latin typeface="Book Antiqua" panose="02040602050305030304" pitchFamily="18" charset="0"/>
                    <a:cs typeface="Times New Roman" panose="02020603050405020304" pitchFamily="18" charset="0"/>
                  </a:rPr>
                  <a:t>at West pharmaceutical in </a:t>
                </a:r>
                <a:r>
                  <a:rPr lang="en-GB" b="1" dirty="0" smtClean="0">
                    <a:latin typeface="Book Antiqua" panose="02040602050305030304" pitchFamily="18" charset="0"/>
                    <a:cs typeface="Times New Roman" panose="02020603050405020304" pitchFamily="18" charset="0"/>
                  </a:rPr>
                  <a:t>Kinston, USA</a:t>
                </a:r>
                <a:endParaRPr lang="es-CO" b="1" dirty="0">
                  <a:latin typeface="Book Antiqua" panose="02040602050305030304" pitchFamily="18" charset="0"/>
                  <a:cs typeface="Times New Roman" panose="02020603050405020304" pitchFamily="18" charset="0"/>
                </a:endParaRPr>
              </a:p>
            </p:txBody>
          </p:sp>
        </p:grpSp>
        <p:pic>
          <p:nvPicPr>
            <p:cNvPr id="7170" name="Picture 2" descr="http://ncburndisaster.org/oldsite/images/Hist_WestPharm_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4399" y="3483549"/>
              <a:ext cx="3314105" cy="2209404"/>
            </a:xfrm>
            <a:prstGeom prst="rect">
              <a:avLst/>
            </a:prstGeom>
            <a:noFill/>
            <a:ln>
              <a:solidFill>
                <a:schemeClr val="bg2">
                  <a:lumMod val="75000"/>
                </a:schemeClr>
              </a:solidFill>
            </a:ln>
          </p:spPr>
        </p:pic>
      </p:grpSp>
      <p:grpSp>
        <p:nvGrpSpPr>
          <p:cNvPr id="35" name="Group 34"/>
          <p:cNvGrpSpPr/>
          <p:nvPr/>
        </p:nvGrpSpPr>
        <p:grpSpPr>
          <a:xfrm>
            <a:off x="2906180" y="1020780"/>
            <a:ext cx="7371157" cy="5159810"/>
            <a:chOff x="2906180" y="890153"/>
            <a:chExt cx="7371157" cy="5159810"/>
          </a:xfrm>
        </p:grpSpPr>
        <p:grpSp>
          <p:nvGrpSpPr>
            <p:cNvPr id="36" name="Group 35"/>
            <p:cNvGrpSpPr/>
            <p:nvPr/>
          </p:nvGrpSpPr>
          <p:grpSpPr>
            <a:xfrm>
              <a:off x="2906180" y="890153"/>
              <a:ext cx="7371157" cy="5159810"/>
              <a:chOff x="1789735" y="982105"/>
              <a:chExt cx="7371157" cy="5159810"/>
            </a:xfrm>
          </p:grpSpPr>
          <p:grpSp>
            <p:nvGrpSpPr>
              <p:cNvPr id="47" name="Group 46"/>
              <p:cNvGrpSpPr/>
              <p:nvPr/>
            </p:nvGrpSpPr>
            <p:grpSpPr>
              <a:xfrm>
                <a:off x="1789735" y="982105"/>
                <a:ext cx="7371157" cy="5159810"/>
                <a:chOff x="1789735" y="982105"/>
                <a:chExt cx="7371157" cy="5159810"/>
              </a:xfrm>
            </p:grpSpPr>
            <p:grpSp>
              <p:nvGrpSpPr>
                <p:cNvPr id="49" name="Group 48"/>
                <p:cNvGrpSpPr/>
                <p:nvPr/>
              </p:nvGrpSpPr>
              <p:grpSpPr>
                <a:xfrm>
                  <a:off x="1789735" y="982105"/>
                  <a:ext cx="7371157" cy="5159810"/>
                  <a:chOff x="1676400" y="982105"/>
                  <a:chExt cx="7371157" cy="5159810"/>
                </a:xfrm>
              </p:grpSpPr>
              <p:grpSp>
                <p:nvGrpSpPr>
                  <p:cNvPr id="51" name="Group 50"/>
                  <p:cNvGrpSpPr/>
                  <p:nvPr/>
                </p:nvGrpSpPr>
                <p:grpSpPr>
                  <a:xfrm>
                    <a:off x="1676400" y="982105"/>
                    <a:ext cx="7371157" cy="5159810"/>
                    <a:chOff x="1676400" y="982105"/>
                    <a:chExt cx="7371157" cy="5159810"/>
                  </a:xfrm>
                </p:grpSpPr>
                <p:pic>
                  <p:nvPicPr>
                    <p:cNvPr id="53" name="Picture 4" descr="https://p2cinfoblog.files.wordpress.com/2014/02/68newspaper-front-page-blank-templa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82105"/>
                      <a:ext cx="7371157" cy="515981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064968" y="1451157"/>
                      <a:ext cx="2375010" cy="646331"/>
                    </a:xfrm>
                    <a:prstGeom prst="rect">
                      <a:avLst/>
                    </a:prstGeom>
                    <a:noFill/>
                  </p:spPr>
                  <p:txBody>
                    <a:bodyPr wrap="square" rtlCol="0">
                      <a:spAutoFit/>
                    </a:bodyPr>
                    <a:lstStyle/>
                    <a:p>
                      <a:r>
                        <a:rPr lang="en-GB" sz="3600" b="1" dirty="0" smtClean="0">
                          <a:latin typeface="Book Antiqua" panose="02040602050305030304" pitchFamily="18" charset="0"/>
                        </a:rPr>
                        <a:t>FORMER</a:t>
                      </a:r>
                      <a:endParaRPr lang="es-CO" sz="3600" b="1" dirty="0">
                        <a:latin typeface="Book Antiqua" panose="02040602050305030304" pitchFamily="18" charset="0"/>
                      </a:endParaRPr>
                    </a:p>
                  </p:txBody>
                </p:sp>
              </p:grpSp>
              <p:sp>
                <p:nvSpPr>
                  <p:cNvPr id="52" name="Rectangle 51"/>
                  <p:cNvSpPr/>
                  <p:nvPr/>
                </p:nvSpPr>
                <p:spPr>
                  <a:xfrm>
                    <a:off x="7087514" y="1515095"/>
                    <a:ext cx="1689649" cy="523220"/>
                  </a:xfrm>
                  <a:prstGeom prst="rect">
                    <a:avLst/>
                  </a:prstGeom>
                </p:spPr>
                <p:txBody>
                  <a:bodyPr wrap="square">
                    <a:spAutoFit/>
                  </a:bodyPr>
                  <a:lstStyle/>
                  <a:p>
                    <a:r>
                      <a:rPr lang="es-CO" sz="1400" dirty="0" smtClean="0">
                        <a:latin typeface="Times New Roman" panose="02020603050405020304" pitchFamily="18" charset="0"/>
                        <a:cs typeface="Times New Roman" panose="02020603050405020304" pitchFamily="18" charset="0"/>
                      </a:rPr>
                      <a:t>Friday, june 26</a:t>
                    </a:r>
                    <a:r>
                      <a:rPr lang="es-CO" sz="1400" baseline="30000" dirty="0" smtClean="0">
                        <a:latin typeface="Times New Roman" panose="02020603050405020304" pitchFamily="18" charset="0"/>
                        <a:cs typeface="Times New Roman" panose="02020603050405020304" pitchFamily="18" charset="0"/>
                      </a:rPr>
                      <a:t>th</a:t>
                    </a:r>
                    <a:r>
                      <a:rPr lang="es-CO" sz="1400" dirty="0" smtClean="0">
                        <a:latin typeface="Times New Roman" panose="02020603050405020304" pitchFamily="18" charset="0"/>
                        <a:cs typeface="Times New Roman" panose="02020603050405020304" pitchFamily="18" charset="0"/>
                      </a:rPr>
                      <a:t> 2015</a:t>
                    </a:r>
                    <a:endParaRPr lang="es-CO" sz="1400" dirty="0">
                      <a:latin typeface="Times New Roman" panose="02020603050405020304" pitchFamily="18" charset="0"/>
                      <a:cs typeface="Times New Roman" panose="02020603050405020304" pitchFamily="18" charset="0"/>
                    </a:endParaRPr>
                  </a:p>
                </p:txBody>
              </p:sp>
            </p:grpSp>
            <p:sp>
              <p:nvSpPr>
                <p:cNvPr id="50" name="Rectangle 49"/>
                <p:cNvSpPr/>
                <p:nvPr/>
              </p:nvSpPr>
              <p:spPr>
                <a:xfrm>
                  <a:off x="7471243" y="2200796"/>
                  <a:ext cx="1099551" cy="3754874"/>
                </a:xfrm>
                <a:prstGeom prst="rect">
                  <a:avLst/>
                </a:prstGeom>
              </p:spPr>
              <p:txBody>
                <a:bodyPr wrap="square">
                  <a:spAutoFit/>
                </a:bodyPr>
                <a:lstStyle/>
                <a:p>
                  <a:pPr algn="just"/>
                  <a:r>
                    <a:rPr lang="en-GB" sz="700" dirty="0">
                      <a:latin typeface="Book Antiqua" panose="02040602050305030304" pitchFamily="18" charset="0"/>
                    </a:rPr>
                    <a:t> At least 510 people were injured -- 183 of them hospitalized in intensive care units -- after flammable powder apparently exploded in </a:t>
                  </a:r>
                  <a:r>
                    <a:rPr lang="en-GB" sz="700" dirty="0" err="1">
                      <a:latin typeface="Book Antiqua" panose="02040602050305030304" pitchFamily="18" charset="0"/>
                    </a:rPr>
                    <a:t>midair</a:t>
                  </a:r>
                  <a:r>
                    <a:rPr lang="en-GB" sz="700" dirty="0">
                      <a:latin typeface="Book Antiqua" panose="02040602050305030304" pitchFamily="18" charset="0"/>
                    </a:rPr>
                    <a:t> at a recreational water park in Taiwan, the East Asian island's official Central News Agency reported.</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Eight of the injured were reported to be in critical condition Sunday morning. Forty-three people had been discharged from hospitals after treatment.</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The flames erupted when the unknown substance blew up over a stage around 8:30 p.m. Saturday (8:30 a.m. ET) at Formosa Fun Coast, firefighters said, according to the CNA report.</a:t>
                  </a:r>
                </a:p>
                <a:p>
                  <a:pPr algn="just"/>
                  <a:endParaRPr lang="en-GB" sz="700" dirty="0">
                    <a:latin typeface="Book Antiqua" panose="02040602050305030304" pitchFamily="18" charset="0"/>
                  </a:endParaRPr>
                </a:p>
              </p:txBody>
            </p:sp>
          </p:grpSp>
          <p:sp>
            <p:nvSpPr>
              <p:cNvPr id="48" name="TextBox 47"/>
              <p:cNvSpPr txBox="1"/>
              <p:nvPr/>
            </p:nvSpPr>
            <p:spPr>
              <a:xfrm>
                <a:off x="3480731" y="2280877"/>
                <a:ext cx="3990512" cy="923330"/>
              </a:xfrm>
              <a:prstGeom prst="rect">
                <a:avLst/>
              </a:prstGeom>
              <a:noFill/>
            </p:spPr>
            <p:txBody>
              <a:bodyPr wrap="square" rtlCol="0">
                <a:spAutoFit/>
              </a:bodyPr>
              <a:lstStyle/>
              <a:p>
                <a:r>
                  <a:rPr lang="en-GB" b="1" dirty="0" smtClean="0">
                    <a:latin typeface="Book Antiqua" panose="02040602050305030304" pitchFamily="18" charset="0"/>
                    <a:cs typeface="Times New Roman" panose="02020603050405020304" pitchFamily="18" charset="0"/>
                  </a:rPr>
                  <a:t>12 people dead and 495 injured </a:t>
                </a:r>
                <a:r>
                  <a:rPr lang="en-GB" dirty="0" smtClean="0">
                    <a:latin typeface="Book Antiqua" panose="02040602050305030304" pitchFamily="18" charset="0"/>
                    <a:cs typeface="Times New Roman" panose="02020603050405020304" pitchFamily="18" charset="0"/>
                  </a:rPr>
                  <a:t>leaves a explosion of coloured </a:t>
                </a:r>
                <a:r>
                  <a:rPr lang="en-GB" b="1" dirty="0" smtClean="0">
                    <a:latin typeface="Book Antiqua" panose="02040602050305030304" pitchFamily="18" charset="0"/>
                    <a:cs typeface="Times New Roman" panose="02020603050405020304" pitchFamily="18" charset="0"/>
                  </a:rPr>
                  <a:t>corn-starch at water park party in Taiwan</a:t>
                </a:r>
                <a:endParaRPr lang="es-CO" b="1" dirty="0">
                  <a:latin typeface="Book Antiqua" panose="02040602050305030304" pitchFamily="18" charset="0"/>
                  <a:cs typeface="Times New Roman" panose="02020603050405020304" pitchFamily="18" charset="0"/>
                </a:endParaRPr>
              </a:p>
            </p:txBody>
          </p:sp>
        </p:grpSp>
        <p:pic>
          <p:nvPicPr>
            <p:cNvPr id="38" name="Image 1"/>
            <p:cNvPicPr>
              <a:picLocks noChangeAspect="1"/>
            </p:cNvPicPr>
            <p:nvPr/>
          </p:nvPicPr>
          <p:blipFill rotWithShape="1">
            <a:blip r:embed="rId5"/>
            <a:srcRect r="6183"/>
            <a:stretch/>
          </p:blipFill>
          <p:spPr>
            <a:xfrm>
              <a:off x="4612256" y="3036742"/>
              <a:ext cx="3917595" cy="2348880"/>
            </a:xfrm>
            <a:prstGeom prst="rect">
              <a:avLst/>
            </a:prstGeom>
          </p:spPr>
        </p:pic>
      </p:grpSp>
      <p:sp>
        <p:nvSpPr>
          <p:cNvPr id="8" name="TextBox 7"/>
          <p:cNvSpPr txBox="1"/>
          <p:nvPr/>
        </p:nvSpPr>
        <p:spPr>
          <a:xfrm>
            <a:off x="-1" y="491204"/>
            <a:ext cx="1828800" cy="461665"/>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sz="2000" smtClean="0"/>
              <a:t>Nicolas CUERVO </a:t>
            </a:r>
            <a:endParaRPr lang="en-US" sz="2000"/>
          </a:p>
        </p:txBody>
      </p:sp>
      <p:sp>
        <p:nvSpPr>
          <p:cNvPr id="11" name="Date Placeholder 10"/>
          <p:cNvSpPr>
            <a:spLocks noGrp="1"/>
          </p:cNvSpPr>
          <p:nvPr>
            <p:ph type="dt" sz="half" idx="10"/>
          </p:nvPr>
        </p:nvSpPr>
        <p:spPr/>
        <p:txBody>
          <a:bodyPr/>
          <a:lstStyle/>
          <a:p>
            <a:r>
              <a:rPr lang="es-CO" sz="2000" smtClean="0"/>
              <a:t>Influences of turbulence and combustion regimes on explosions of gas-dust hydrid mixtures</a:t>
            </a:r>
            <a:endParaRPr lang="en-US" sz="2000" dirty="0"/>
          </a:p>
        </p:txBody>
      </p:sp>
      <p:sp>
        <p:nvSpPr>
          <p:cNvPr id="12" name="Slide Number Placeholder 11"/>
          <p:cNvSpPr>
            <a:spLocks noGrp="1"/>
          </p:cNvSpPr>
          <p:nvPr>
            <p:ph type="sldNum" sz="quarter" idx="12"/>
          </p:nvPr>
        </p:nvSpPr>
        <p:spPr/>
        <p:txBody>
          <a:bodyPr/>
          <a:lstStyle/>
          <a:p>
            <a:fld id="{2B963A44-C0BC-5E4E-8E9A-D3D3AA7ED968}" type="slidenum">
              <a:rPr lang="en-US" sz="4800" smtClean="0"/>
              <a:pPr/>
              <a:t>5</a:t>
            </a:fld>
            <a:endParaRPr lang="en-US" sz="4800" dirty="0"/>
          </a:p>
        </p:txBody>
      </p:sp>
      <p:sp>
        <p:nvSpPr>
          <p:cNvPr id="31" name="Title 30"/>
          <p:cNvSpPr>
            <a:spLocks noGrp="1"/>
          </p:cNvSpPr>
          <p:nvPr>
            <p:ph type="title"/>
          </p:nvPr>
        </p:nvSpPr>
        <p:spPr/>
        <p:txBody>
          <a:bodyPr/>
          <a:lstStyle/>
          <a:p>
            <a:r>
              <a:rPr lang="en-GB" dirty="0" smtClean="0"/>
              <a:t>Is this really a concern? </a:t>
            </a:r>
            <a:endParaRPr lang="es-CO" dirty="0"/>
          </a:p>
        </p:txBody>
      </p:sp>
      <p:sp>
        <p:nvSpPr>
          <p:cNvPr id="2" name="TextBox 1"/>
          <p:cNvSpPr txBox="1"/>
          <p:nvPr/>
        </p:nvSpPr>
        <p:spPr>
          <a:xfrm>
            <a:off x="5704472" y="2979396"/>
            <a:ext cx="1865086" cy="1107996"/>
          </a:xfrm>
          <a:prstGeom prst="rect">
            <a:avLst/>
          </a:prstGeom>
          <a:noFill/>
        </p:spPr>
        <p:txBody>
          <a:bodyPr wrap="square" rtlCol="0">
            <a:spAutoFit/>
          </a:bodyPr>
          <a:lstStyle/>
          <a:p>
            <a:r>
              <a:rPr lang="en-GB" sz="6600" b="1" dirty="0" smtClean="0">
                <a:solidFill>
                  <a:schemeClr val="accent5">
                    <a:lumMod val="50000"/>
                  </a:schemeClr>
                </a:solidFill>
                <a:latin typeface="Browallia New" panose="020B0604020202020204" pitchFamily="34" charset="-34"/>
                <a:ea typeface="+mj-ea"/>
                <a:cs typeface="Browallia New" panose="020B0604020202020204" pitchFamily="34" charset="-34"/>
              </a:rPr>
              <a:t>YES!</a:t>
            </a:r>
            <a:endParaRPr lang="es-CO" sz="6600" b="1" dirty="0">
              <a:solidFill>
                <a:schemeClr val="accent5">
                  <a:lumMod val="50000"/>
                </a:schemeClr>
              </a:solidFill>
              <a:latin typeface="Browallia New" panose="020B0604020202020204" pitchFamily="34" charset="-34"/>
              <a:ea typeface="+mj-ea"/>
              <a:cs typeface="Browallia New" panose="020B0604020202020204" pitchFamily="34" charset="-34"/>
            </a:endParaRPr>
          </a:p>
        </p:txBody>
      </p:sp>
    </p:spTree>
    <p:extLst>
      <p:ext uri="{BB962C8B-B14F-4D97-AF65-F5344CB8AC3E}">
        <p14:creationId xmlns:p14="http://schemas.microsoft.com/office/powerpoint/2010/main" val="2536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Scale>
                                      <p:cBhvr>
                                        <p:cTn id="7"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0"/>
                                        </p:tgtEl>
                                        <p:attrNameLst>
                                          <p:attrName>ppt_x</p:attrName>
                                          <p:attrName>ppt_y</p:attrName>
                                        </p:attrNameLst>
                                      </p:cBhvr>
                                    </p:animMotion>
                                    <p:animEffect transition="in" filter="fade">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Scale>
                                      <p:cBhvr>
                                        <p:cTn id="1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3"/>
                                        </p:tgtEl>
                                        <p:attrNameLst>
                                          <p:attrName>ppt_x</p:attrName>
                                          <p:attrName>ppt_y</p:attrName>
                                        </p:attrNameLst>
                                      </p:cBhvr>
                                    </p:animMotion>
                                    <p:animEffect transition="in" filter="fade">
                                      <p:cBhvr>
                                        <p:cTn id="16" dur="1000"/>
                                        <p:tgtEl>
                                          <p:spTgt spid="3"/>
                                        </p:tgtEl>
                                      </p:cBhvr>
                                    </p:animEffect>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30"/>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52"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Scale>
                                      <p:cBhvr>
                                        <p:cTn id="24"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35"/>
                                        </p:tgtEl>
                                        <p:attrNameLst>
                                          <p:attrName>ppt_x</p:attrName>
                                          <p:attrName>ppt_y</p:attrName>
                                        </p:attrNameLst>
                                      </p:cBhvr>
                                    </p:animMotion>
                                    <p:animEffect transition="in" filter="fade">
                                      <p:cBhvr>
                                        <p:cTn id="26" dur="1000"/>
                                        <p:tgtEl>
                                          <p:spTgt spid="35"/>
                                        </p:tgtEl>
                                      </p:cBhvr>
                                    </p:animEffect>
                                  </p:childTnLst>
                                </p:cTn>
                              </p:par>
                            </p:childTnLst>
                          </p:cTn>
                        </p:par>
                        <p:par>
                          <p:cTn id="27" fill="hold">
                            <p:stCondLst>
                              <p:cond delay="1000"/>
                            </p:stCondLst>
                            <p:childTnLst>
                              <p:par>
                                <p:cTn id="28" presetID="1" presetClass="exit" presetSubtype="0" fill="hold" nodeType="afterEffect">
                                  <p:stCondLst>
                                    <p:cond delay="0"/>
                                  </p:stCondLst>
                                  <p:childTnLst>
                                    <p:set>
                                      <p:cBhvr>
                                        <p:cTn id="29" dur="1" fill="hold">
                                          <p:stCondLst>
                                            <p:cond delay="0"/>
                                          </p:stCondLst>
                                        </p:cTn>
                                        <p:tgtEl>
                                          <p:spTgt spid="3"/>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Flame propagation</a:t>
            </a:r>
            <a:endParaRPr lang="es-CO" dirty="0"/>
          </a:p>
        </p:txBody>
      </p:sp>
      <p:sp>
        <p:nvSpPr>
          <p:cNvPr id="3" name="Content Placeholder 2"/>
          <p:cNvSpPr>
            <a:spLocks noGrp="1"/>
          </p:cNvSpPr>
          <p:nvPr>
            <p:ph sz="half" idx="1"/>
          </p:nvPr>
        </p:nvSpPr>
        <p:spPr>
          <a:xfrm>
            <a:off x="838199" y="1825625"/>
            <a:ext cx="9757229" cy="4351338"/>
          </a:xfrm>
        </p:spPr>
        <p:txBody>
          <a:bodyPr>
            <a:normAutofit/>
          </a:bodyPr>
          <a:lstStyle/>
          <a:p>
            <a:r>
              <a:rPr lang="en-GB" sz="3200" dirty="0" smtClean="0"/>
              <a:t>A </a:t>
            </a:r>
            <a:r>
              <a:rPr lang="en-GB" sz="3200" b="1" dirty="0" smtClean="0">
                <a:solidFill>
                  <a:schemeClr val="accent5">
                    <a:lumMod val="50000"/>
                  </a:schemeClr>
                </a:solidFill>
              </a:rPr>
              <a:t>method</a:t>
            </a:r>
            <a:r>
              <a:rPr lang="en-GB" sz="3200" dirty="0" smtClean="0"/>
              <a:t> was developed for </a:t>
            </a:r>
            <a:r>
              <a:rPr lang="en-GB" sz="3200" b="1" dirty="0" smtClean="0">
                <a:solidFill>
                  <a:schemeClr val="accent5">
                    <a:lumMod val="50000"/>
                  </a:schemeClr>
                </a:solidFill>
              </a:rPr>
              <a:t>estimating</a:t>
            </a:r>
            <a:r>
              <a:rPr lang="en-GB" sz="3200" dirty="0" smtClean="0"/>
              <a:t> the </a:t>
            </a:r>
            <a:r>
              <a:rPr lang="en-GB" sz="3200" b="1" dirty="0" smtClean="0">
                <a:solidFill>
                  <a:schemeClr val="accent5">
                    <a:lumMod val="50000"/>
                  </a:schemeClr>
                </a:solidFill>
              </a:rPr>
              <a:t>burning velocity</a:t>
            </a:r>
            <a:r>
              <a:rPr lang="en-GB" sz="3200" dirty="0" smtClean="0"/>
              <a:t> of gas-dust </a:t>
            </a:r>
            <a:r>
              <a:rPr lang="en-GB" sz="3200" b="1" dirty="0" smtClean="0">
                <a:solidFill>
                  <a:schemeClr val="accent5">
                    <a:lumMod val="50000"/>
                  </a:schemeClr>
                </a:solidFill>
              </a:rPr>
              <a:t>hybrid mixtures </a:t>
            </a:r>
            <a:r>
              <a:rPr lang="en-GB" sz="3200" dirty="0" smtClean="0"/>
              <a:t>from </a:t>
            </a:r>
            <a:r>
              <a:rPr lang="en-GB" sz="3200" b="1" dirty="0" smtClean="0">
                <a:solidFill>
                  <a:schemeClr val="accent5">
                    <a:lumMod val="50000"/>
                  </a:schemeClr>
                </a:solidFill>
              </a:rPr>
              <a:t>videos</a:t>
            </a:r>
            <a:r>
              <a:rPr lang="en-GB" sz="3200" dirty="0" smtClean="0"/>
              <a:t> of propagating flames.</a:t>
            </a:r>
          </a:p>
          <a:p>
            <a:endParaRPr lang="en-GB" sz="3200" dirty="0" smtClean="0"/>
          </a:p>
          <a:p>
            <a:r>
              <a:rPr lang="en-GB" sz="3200" dirty="0" smtClean="0"/>
              <a:t>The preliminary </a:t>
            </a:r>
            <a:r>
              <a:rPr lang="en-GB" sz="3200" b="1" dirty="0" smtClean="0">
                <a:solidFill>
                  <a:schemeClr val="accent5">
                    <a:lumMod val="50000"/>
                  </a:schemeClr>
                </a:solidFill>
              </a:rPr>
              <a:t>results are promising.</a:t>
            </a:r>
          </a:p>
          <a:p>
            <a:endParaRPr lang="en-GB" sz="3200" dirty="0" smtClean="0"/>
          </a:p>
          <a:p>
            <a:r>
              <a:rPr lang="en-GB" sz="3200" dirty="0" smtClean="0"/>
              <a:t>It has the </a:t>
            </a:r>
            <a:r>
              <a:rPr lang="en-GB" sz="3200" b="1" dirty="0" smtClean="0">
                <a:solidFill>
                  <a:schemeClr val="accent5">
                    <a:lumMod val="50000"/>
                  </a:schemeClr>
                </a:solidFill>
              </a:rPr>
              <a:t>potential </a:t>
            </a:r>
            <a:r>
              <a:rPr lang="en-GB" sz="3200" dirty="0" smtClean="0"/>
              <a:t>to be included in a </a:t>
            </a:r>
            <a:r>
              <a:rPr lang="en-GB" sz="3200" b="1" dirty="0" smtClean="0">
                <a:solidFill>
                  <a:schemeClr val="accent5">
                    <a:lumMod val="50000"/>
                  </a:schemeClr>
                </a:solidFill>
              </a:rPr>
              <a:t>premium class 20L sphere</a:t>
            </a:r>
            <a:r>
              <a:rPr lang="en-GB" sz="3200" dirty="0" smtClean="0"/>
              <a:t>.</a:t>
            </a:r>
          </a:p>
          <a:p>
            <a:endParaRPr lang="en-GB" sz="3200" dirty="0" smtClean="0"/>
          </a:p>
        </p:txBody>
      </p:sp>
      <p:sp>
        <p:nvSpPr>
          <p:cNvPr id="5" name="Date Placeholder 4"/>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6" name="Footer Placeholder 5"/>
          <p:cNvSpPr>
            <a:spLocks noGrp="1"/>
          </p:cNvSpPr>
          <p:nvPr>
            <p:ph type="ftr" sz="quarter" idx="11"/>
          </p:nvPr>
        </p:nvSpPr>
        <p:spPr/>
        <p:txBody>
          <a:bodyPr/>
          <a:lstStyle/>
          <a:p>
            <a:r>
              <a:rPr lang="en-GB" smtClean="0"/>
              <a:t>Nicolas CUERVO </a:t>
            </a:r>
            <a:endParaRPr lang="en-US" dirty="0"/>
          </a:p>
        </p:txBody>
      </p:sp>
      <p:sp>
        <p:nvSpPr>
          <p:cNvPr id="7" name="Slide Number Placeholder 6"/>
          <p:cNvSpPr>
            <a:spLocks noGrp="1"/>
          </p:cNvSpPr>
          <p:nvPr>
            <p:ph type="sldNum" sz="quarter" idx="12"/>
          </p:nvPr>
        </p:nvSpPr>
        <p:spPr/>
        <p:txBody>
          <a:bodyPr/>
          <a:lstStyle/>
          <a:p>
            <a:fld id="{2B963A44-C0BC-5E4E-8E9A-D3D3AA7ED968}" type="slidenum">
              <a:rPr lang="en-US" smtClean="0"/>
              <a:pPr/>
              <a:t>50</a:t>
            </a:fld>
            <a:endParaRPr lang="en-US" dirty="0"/>
          </a:p>
        </p:txBody>
      </p:sp>
      <p:sp>
        <p:nvSpPr>
          <p:cNvPr id="8" name="Text Placeholder 7"/>
          <p:cNvSpPr>
            <a:spLocks noGrp="1"/>
          </p:cNvSpPr>
          <p:nvPr>
            <p:ph type="body" sz="quarter" idx="13"/>
          </p:nvPr>
        </p:nvSpPr>
        <p:spPr/>
        <p:txBody>
          <a:bodyPr/>
          <a:lstStyle/>
          <a:p>
            <a:r>
              <a:rPr lang="en-GB" dirty="0" smtClean="0"/>
              <a:t>Conclusions</a:t>
            </a:r>
            <a:endParaRPr lang="es-CO" dirty="0"/>
          </a:p>
        </p:txBody>
      </p:sp>
    </p:spTree>
    <p:extLst>
      <p:ext uri="{BB962C8B-B14F-4D97-AF65-F5344CB8AC3E}">
        <p14:creationId xmlns:p14="http://schemas.microsoft.com/office/powerpoint/2010/main" val="91021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http://mercurygrp.net/wp-content/upload/2013/12/thank-you-card_6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8" y="0"/>
            <a:ext cx="10917936" cy="686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79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074" name="Picture 2" descr="http://cdn.www.duarte.com/wp-content/uploads/2013/12/LinkedIn-QandA-hires-d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4313" y="6477"/>
            <a:ext cx="9875520" cy="68484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 y="0"/>
            <a:ext cx="121484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8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0"/>
                                  </p:stCondLst>
                                  <p:childTnLst>
                                    <p:animEffect transition="out" filter="fade">
                                      <p:cBhvr>
                                        <p:cTn id="6" dur="2000"/>
                                        <p:tgtEl>
                                          <p:spTgt spid="3076"/>
                                        </p:tgtEl>
                                      </p:cBhvr>
                                    </p:animEffect>
                                    <p:set>
                                      <p:cBhvr>
                                        <p:cTn id="7" dur="1" fill="hold">
                                          <p:stCondLst>
                                            <p:cond delay="1999"/>
                                          </p:stCondLst>
                                        </p:cTn>
                                        <p:tgtEl>
                                          <p:spTgt spid="3076"/>
                                        </p:tgtEl>
                                        <p:attrNameLst>
                                          <p:attrName>style.visibility</p:attrName>
                                        </p:attrNameLst>
                                      </p:cBhvr>
                                      <p:to>
                                        <p:strVal val="hidden"/>
                                      </p:to>
                                    </p:set>
                                  </p:childTnLst>
                                </p:cTn>
                              </p:par>
                            </p:childTnLst>
                          </p:cTn>
                        </p:par>
                        <p:par>
                          <p:cTn id="8" fill="hold">
                            <p:stCondLst>
                              <p:cond delay="12000"/>
                            </p:stCondLst>
                            <p:childTnLst>
                              <p:par>
                                <p:cTn id="9" presetID="10" presetClass="entr" presetSubtype="0" fill="hold" nodeType="afterEffect">
                                  <p:stCondLst>
                                    <p:cond delay="200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6600" dirty="0" smtClean="0">
                <a:solidFill>
                  <a:srgbClr val="002060"/>
                </a:solidFill>
              </a:rPr>
              <a:t>It can be worse</a:t>
            </a:r>
            <a:endParaRPr lang="en-US" sz="6600" dirty="0">
              <a:solidFill>
                <a:srgbClr val="002060"/>
              </a:solidFill>
            </a:endParaRPr>
          </a:p>
        </p:txBody>
      </p:sp>
      <p:sp>
        <p:nvSpPr>
          <p:cNvPr id="4" name="Content Placeholder 3"/>
          <p:cNvSpPr>
            <a:spLocks noGrp="1"/>
          </p:cNvSpPr>
          <p:nvPr>
            <p:ph sz="half" idx="2"/>
          </p:nvPr>
        </p:nvSpPr>
        <p:spPr/>
        <p:txBody>
          <a:bodyPr>
            <a:normAutofit fontScale="92500" lnSpcReduction="20000"/>
          </a:bodyPr>
          <a:lstStyle/>
          <a:p>
            <a:r>
              <a:rPr lang="en-GB" dirty="0" smtClean="0"/>
              <a:t>Coal mines: carbon and methane</a:t>
            </a:r>
          </a:p>
          <a:p>
            <a:endParaRPr lang="en-GB" dirty="0"/>
          </a:p>
          <a:p>
            <a:r>
              <a:rPr lang="en-GB" dirty="0" smtClean="0"/>
              <a:t>Pharmaceutical industry: excipients and solvents</a:t>
            </a:r>
          </a:p>
          <a:p>
            <a:endParaRPr lang="en-GB" dirty="0"/>
          </a:p>
          <a:p>
            <a:r>
              <a:rPr lang="en-GB" dirty="0"/>
              <a:t>Pigment industry: dusts and </a:t>
            </a:r>
            <a:r>
              <a:rPr lang="en-GB" dirty="0" smtClean="0"/>
              <a:t>solvents</a:t>
            </a:r>
          </a:p>
          <a:p>
            <a:endParaRPr lang="en-GB" dirty="0"/>
          </a:p>
          <a:p>
            <a:r>
              <a:rPr lang="en-GB" dirty="0" smtClean="0"/>
              <a:t>Agroindustry: cereal and fermentation products</a:t>
            </a:r>
          </a:p>
          <a:p>
            <a:endParaRPr lang="en-GB" dirty="0"/>
          </a:p>
          <a:p>
            <a:endParaRPr lang="en-US" dirty="0"/>
          </a:p>
        </p:txBody>
      </p:sp>
      <p:sp>
        <p:nvSpPr>
          <p:cNvPr id="10" name="TextBox 9"/>
          <p:cNvSpPr txBox="1"/>
          <p:nvPr/>
        </p:nvSpPr>
        <p:spPr>
          <a:xfrm>
            <a:off x="-1" y="491204"/>
            <a:ext cx="1828800" cy="461665"/>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sz="2000" smtClean="0"/>
              <a:t>Nicolas CUERVO </a:t>
            </a:r>
            <a:endParaRPr lang="en-US" sz="2000"/>
          </a:p>
        </p:txBody>
      </p:sp>
      <p:sp>
        <p:nvSpPr>
          <p:cNvPr id="9" name="Date Placeholder 8"/>
          <p:cNvSpPr>
            <a:spLocks noGrp="1"/>
          </p:cNvSpPr>
          <p:nvPr>
            <p:ph type="dt" sz="half" idx="10"/>
          </p:nvPr>
        </p:nvSpPr>
        <p:spPr/>
        <p:txBody>
          <a:bodyPr/>
          <a:lstStyle/>
          <a:p>
            <a:r>
              <a:rPr lang="es-CO" sz="2000" smtClean="0"/>
              <a:t>Influences of turbulence and combustion regimes on explosions of gas-dust hydrid mixtures</a:t>
            </a:r>
            <a:endParaRPr lang="en-US" sz="2000" dirty="0"/>
          </a:p>
        </p:txBody>
      </p:sp>
      <p:sp>
        <p:nvSpPr>
          <p:cNvPr id="11" name="Slide Number Placeholder 10"/>
          <p:cNvSpPr>
            <a:spLocks noGrp="1"/>
          </p:cNvSpPr>
          <p:nvPr>
            <p:ph type="sldNum" sz="quarter" idx="12"/>
          </p:nvPr>
        </p:nvSpPr>
        <p:spPr/>
        <p:txBody>
          <a:bodyPr/>
          <a:lstStyle/>
          <a:p>
            <a:fld id="{2B963A44-C0BC-5E4E-8E9A-D3D3AA7ED968}" type="slidenum">
              <a:rPr lang="en-US" sz="4800" smtClean="0"/>
              <a:pPr/>
              <a:t>6</a:t>
            </a:fld>
            <a:endParaRPr lang="en-US" sz="4800" dirty="0"/>
          </a:p>
        </p:txBody>
      </p:sp>
      <p:pic>
        <p:nvPicPr>
          <p:cNvPr id="8196" name="Picture 4" descr="https://rickihobson.files.wordpress.com/2014/08/into-the-storm-stills-imag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994" y="2085007"/>
            <a:ext cx="5603614" cy="315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1162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3191956" y="1044241"/>
            <a:ext cx="7371157" cy="5159810"/>
            <a:chOff x="3191956" y="1044241"/>
            <a:chExt cx="7371157" cy="5159810"/>
          </a:xfrm>
        </p:grpSpPr>
        <p:grpSp>
          <p:nvGrpSpPr>
            <p:cNvPr id="36" name="Group 35"/>
            <p:cNvGrpSpPr/>
            <p:nvPr/>
          </p:nvGrpSpPr>
          <p:grpSpPr>
            <a:xfrm>
              <a:off x="3191956" y="1044241"/>
              <a:ext cx="7371157" cy="5159810"/>
              <a:chOff x="1789735" y="982105"/>
              <a:chExt cx="7371157" cy="5159810"/>
            </a:xfrm>
          </p:grpSpPr>
          <p:grpSp>
            <p:nvGrpSpPr>
              <p:cNvPr id="38" name="Group 37"/>
              <p:cNvGrpSpPr/>
              <p:nvPr/>
            </p:nvGrpSpPr>
            <p:grpSpPr>
              <a:xfrm>
                <a:off x="1789735" y="982105"/>
                <a:ext cx="7371157" cy="5159810"/>
                <a:chOff x="1789735" y="982105"/>
                <a:chExt cx="7371157" cy="5159810"/>
              </a:xfrm>
            </p:grpSpPr>
            <p:grpSp>
              <p:nvGrpSpPr>
                <p:cNvPr id="40" name="Group 39"/>
                <p:cNvGrpSpPr/>
                <p:nvPr/>
              </p:nvGrpSpPr>
              <p:grpSpPr>
                <a:xfrm>
                  <a:off x="1789735" y="982105"/>
                  <a:ext cx="7371157" cy="5159810"/>
                  <a:chOff x="1676400" y="982105"/>
                  <a:chExt cx="7371157" cy="5159810"/>
                </a:xfrm>
              </p:grpSpPr>
              <p:grpSp>
                <p:nvGrpSpPr>
                  <p:cNvPr id="42" name="Group 41"/>
                  <p:cNvGrpSpPr/>
                  <p:nvPr/>
                </p:nvGrpSpPr>
                <p:grpSpPr>
                  <a:xfrm>
                    <a:off x="1676400" y="982105"/>
                    <a:ext cx="7371157" cy="5159810"/>
                    <a:chOff x="1676400" y="982105"/>
                    <a:chExt cx="7371157" cy="5159810"/>
                  </a:xfrm>
                </p:grpSpPr>
                <p:pic>
                  <p:nvPicPr>
                    <p:cNvPr id="44" name="Picture 4" descr="https://p2cinfoblog.files.wordpress.com/2014/02/68newspaper-front-page-blank-templ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82105"/>
                      <a:ext cx="7371157" cy="515981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3102947" y="1447483"/>
                      <a:ext cx="3077780" cy="646331"/>
                    </a:xfrm>
                    <a:prstGeom prst="rect">
                      <a:avLst/>
                    </a:prstGeom>
                    <a:noFill/>
                  </p:spPr>
                  <p:txBody>
                    <a:bodyPr wrap="square" rtlCol="0">
                      <a:spAutoFit/>
                    </a:bodyPr>
                    <a:lstStyle/>
                    <a:p>
                      <a:r>
                        <a:rPr lang="en-GB" sz="3600" b="1" dirty="0" smtClean="0">
                          <a:latin typeface="Book Antiqua" panose="02040602050305030304" pitchFamily="18" charset="0"/>
                        </a:rPr>
                        <a:t>FORMER</a:t>
                      </a:r>
                      <a:endParaRPr lang="es-CO" sz="3600" b="1" dirty="0">
                        <a:latin typeface="Book Antiqua" panose="02040602050305030304" pitchFamily="18" charset="0"/>
                      </a:endParaRPr>
                    </a:p>
                  </p:txBody>
                </p:sp>
              </p:grpSp>
              <p:sp>
                <p:nvSpPr>
                  <p:cNvPr id="43" name="Rectangle 42"/>
                  <p:cNvSpPr/>
                  <p:nvPr/>
                </p:nvSpPr>
                <p:spPr>
                  <a:xfrm>
                    <a:off x="7087514" y="1515095"/>
                    <a:ext cx="1689649" cy="523220"/>
                  </a:xfrm>
                  <a:prstGeom prst="rect">
                    <a:avLst/>
                  </a:prstGeom>
                </p:spPr>
                <p:txBody>
                  <a:bodyPr wrap="square">
                    <a:spAutoFit/>
                  </a:bodyPr>
                  <a:lstStyle/>
                  <a:p>
                    <a:r>
                      <a:rPr lang="es-CO" sz="1400" dirty="0" smtClean="0">
                        <a:latin typeface="Times New Roman" panose="02020603050405020304" pitchFamily="18" charset="0"/>
                        <a:cs typeface="Times New Roman" panose="02020603050405020304" pitchFamily="18" charset="0"/>
                      </a:rPr>
                      <a:t>Friday, </a:t>
                    </a:r>
                    <a:r>
                      <a:rPr lang="es-CO" sz="1400" dirty="0" err="1" smtClean="0">
                        <a:latin typeface="Times New Roman" panose="02020603050405020304" pitchFamily="18" charset="0"/>
                        <a:cs typeface="Times New Roman" panose="02020603050405020304" pitchFamily="18" charset="0"/>
                      </a:rPr>
                      <a:t>may</a:t>
                    </a:r>
                    <a:r>
                      <a:rPr lang="es-CO" sz="1400" dirty="0" smtClean="0">
                        <a:latin typeface="Times New Roman" panose="02020603050405020304" pitchFamily="18" charset="0"/>
                        <a:cs typeface="Times New Roman" panose="02020603050405020304" pitchFamily="18" charset="0"/>
                      </a:rPr>
                      <a:t> 8</a:t>
                    </a:r>
                    <a:r>
                      <a:rPr lang="es-CO" sz="1400" baseline="30000" dirty="0" smtClean="0">
                        <a:latin typeface="Times New Roman" panose="02020603050405020304" pitchFamily="18" charset="0"/>
                        <a:cs typeface="Times New Roman" panose="02020603050405020304" pitchFamily="18" charset="0"/>
                      </a:rPr>
                      <a:t>th</a:t>
                    </a:r>
                    <a:r>
                      <a:rPr lang="es-CO" sz="1400" dirty="0" smtClean="0">
                        <a:latin typeface="Times New Roman" panose="02020603050405020304" pitchFamily="18" charset="0"/>
                        <a:cs typeface="Times New Roman" panose="02020603050405020304" pitchFamily="18" charset="0"/>
                      </a:rPr>
                      <a:t> </a:t>
                    </a:r>
                  </a:p>
                  <a:p>
                    <a:r>
                      <a:rPr lang="es-CO" sz="1400" dirty="0" smtClean="0">
                        <a:latin typeface="Times New Roman" panose="02020603050405020304" pitchFamily="18" charset="0"/>
                        <a:cs typeface="Times New Roman" panose="02020603050405020304" pitchFamily="18" charset="0"/>
                      </a:rPr>
                      <a:t>1997</a:t>
                    </a:r>
                    <a:endParaRPr lang="es-CO" sz="1400" dirty="0">
                      <a:latin typeface="Times New Roman" panose="02020603050405020304" pitchFamily="18" charset="0"/>
                      <a:cs typeface="Times New Roman" panose="02020603050405020304" pitchFamily="18" charset="0"/>
                    </a:endParaRPr>
                  </a:p>
                </p:txBody>
              </p:sp>
            </p:grpSp>
            <p:sp>
              <p:nvSpPr>
                <p:cNvPr id="41" name="Rectangle 40"/>
                <p:cNvSpPr/>
                <p:nvPr/>
              </p:nvSpPr>
              <p:spPr>
                <a:xfrm>
                  <a:off x="7471243" y="2200796"/>
                  <a:ext cx="1099551" cy="3539430"/>
                </a:xfrm>
                <a:prstGeom prst="rect">
                  <a:avLst/>
                </a:prstGeom>
              </p:spPr>
              <p:txBody>
                <a:bodyPr wrap="square">
                  <a:spAutoFit/>
                </a:bodyPr>
                <a:lstStyle/>
                <a:p>
                  <a:pPr algn="just"/>
                  <a:r>
                    <a:rPr lang="en-GB" sz="700" dirty="0">
                      <a:latin typeface="Book Antiqua" panose="02040602050305030304" pitchFamily="18" charset="0"/>
                    </a:rPr>
                    <a:t>On May 8, 1997, a fire at a chemical packaging plant sparked an explosion that killed three West Helena (Ark.) firefighters—Stewart Warren, Ed Hudson and Reginald Robinson. Another 16 firefighters were injured in the blast, which occurred at </a:t>
                  </a:r>
                  <a:r>
                    <a:rPr lang="en-GB" sz="700" dirty="0" err="1">
                      <a:latin typeface="Book Antiqua" panose="02040602050305030304" pitchFamily="18" charset="0"/>
                    </a:rPr>
                    <a:t>Bartlo</a:t>
                  </a:r>
                  <a:r>
                    <a:rPr lang="en-GB" sz="700" dirty="0">
                      <a:latin typeface="Book Antiqua" panose="02040602050305030304" pitchFamily="18" charset="0"/>
                    </a:rPr>
                    <a:t> Packaging Inc. (BPS Inc.), a bulk storage and distribution facility that packages agricultural pesticides and herbicides.</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According to reports, a chemical was being offloaded into a warehouse when employees noticed smoke coming from the building. City emergency response personnel were notified. A team of four West </a:t>
                  </a:r>
                  <a:r>
                    <a:rPr lang="en-GB" sz="700" dirty="0" smtClean="0">
                      <a:latin typeface="Book Antiqua" panose="02040602050305030304" pitchFamily="18" charset="0"/>
                    </a:rPr>
                    <a:t>Helena</a:t>
                  </a:r>
                  <a:endParaRPr lang="es-CO" sz="700" dirty="0">
                    <a:latin typeface="Book Antiqua" panose="02040602050305030304" pitchFamily="18" charset="0"/>
                  </a:endParaRPr>
                </a:p>
              </p:txBody>
            </p:sp>
          </p:grpSp>
          <p:sp>
            <p:nvSpPr>
              <p:cNvPr id="39" name="TextBox 38"/>
              <p:cNvSpPr txBox="1"/>
              <p:nvPr/>
            </p:nvSpPr>
            <p:spPr>
              <a:xfrm>
                <a:off x="3505200" y="2200796"/>
                <a:ext cx="3826898" cy="923330"/>
              </a:xfrm>
              <a:prstGeom prst="rect">
                <a:avLst/>
              </a:prstGeom>
              <a:noFill/>
            </p:spPr>
            <p:txBody>
              <a:bodyPr wrap="square" rtlCol="0">
                <a:spAutoFit/>
              </a:bodyPr>
              <a:lstStyle/>
              <a:p>
                <a:r>
                  <a:rPr lang="en-GB" dirty="0" smtClean="0">
                    <a:latin typeface="Book Antiqua" panose="02040602050305030304" pitchFamily="18" charset="0"/>
                    <a:cs typeface="Times New Roman" panose="02020603050405020304" pitchFamily="18" charset="0"/>
                  </a:rPr>
                  <a:t>Pesticide </a:t>
                </a:r>
                <a:r>
                  <a:rPr lang="en-GB" dirty="0" err="1" smtClean="0">
                    <a:latin typeface="Book Antiqua" panose="02040602050305030304" pitchFamily="18" charset="0"/>
                    <a:cs typeface="Times New Roman" panose="02020603050405020304" pitchFamily="18" charset="0"/>
                  </a:rPr>
                  <a:t>pyrolyzed</a:t>
                </a:r>
                <a:r>
                  <a:rPr lang="en-GB" dirty="0" smtClean="0">
                    <a:latin typeface="Book Antiqua" panose="02040602050305030304" pitchFamily="18" charset="0"/>
                    <a:cs typeface="Times New Roman" panose="02020603050405020304" pitchFamily="18" charset="0"/>
                  </a:rPr>
                  <a:t> and exploded killing 3 firefighters and injuring 16 more </a:t>
                </a:r>
                <a:r>
                  <a:rPr lang="en-GB" b="1" dirty="0" smtClean="0">
                    <a:latin typeface="Book Antiqua" panose="02040602050305030304" pitchFamily="18" charset="0"/>
                    <a:cs typeface="Times New Roman" panose="02020603050405020304" pitchFamily="18" charset="0"/>
                  </a:rPr>
                  <a:t>in Arkansas seriously</a:t>
                </a:r>
                <a:endParaRPr lang="en-GB" dirty="0">
                  <a:latin typeface="Book Antiqua" panose="02040602050305030304" pitchFamily="18" charset="0"/>
                  <a:cs typeface="Times New Roman" panose="02020603050405020304" pitchFamily="18" charset="0"/>
                </a:endParaRPr>
              </a:p>
            </p:txBody>
          </p:sp>
        </p:grpSp>
        <p:pic>
          <p:nvPicPr>
            <p:cNvPr id="9221" name="Picture 5" descr="http://api.ning.com/files/POZa11Ikf*NXizD7lqoKoFDV1be*06xb2nwfhF7aZ7iz9FcT7bP1e1KfjR2rkI0o4iw-nLzvnxPX-zpiXwEhH7vlkgviaREz/westhelen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4051" y="3233610"/>
              <a:ext cx="3109315" cy="20770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248621" y="1014424"/>
            <a:ext cx="7371157" cy="5159810"/>
            <a:chOff x="2603313" y="1014424"/>
            <a:chExt cx="7371157" cy="5159810"/>
          </a:xfrm>
        </p:grpSpPr>
        <p:grpSp>
          <p:nvGrpSpPr>
            <p:cNvPr id="14" name="Group 13"/>
            <p:cNvGrpSpPr/>
            <p:nvPr/>
          </p:nvGrpSpPr>
          <p:grpSpPr>
            <a:xfrm>
              <a:off x="2603313" y="1014424"/>
              <a:ext cx="7371157" cy="5159810"/>
              <a:chOff x="1789735" y="982105"/>
              <a:chExt cx="7371157" cy="5159810"/>
            </a:xfrm>
          </p:grpSpPr>
          <p:grpSp>
            <p:nvGrpSpPr>
              <p:cNvPr id="17" name="Group 16"/>
              <p:cNvGrpSpPr/>
              <p:nvPr/>
            </p:nvGrpSpPr>
            <p:grpSpPr>
              <a:xfrm>
                <a:off x="1789735" y="982105"/>
                <a:ext cx="7371157" cy="5159810"/>
                <a:chOff x="1789735" y="982105"/>
                <a:chExt cx="7371157" cy="5159810"/>
              </a:xfrm>
            </p:grpSpPr>
            <p:grpSp>
              <p:nvGrpSpPr>
                <p:cNvPr id="19" name="Group 18"/>
                <p:cNvGrpSpPr/>
                <p:nvPr/>
              </p:nvGrpSpPr>
              <p:grpSpPr>
                <a:xfrm>
                  <a:off x="1789735" y="982105"/>
                  <a:ext cx="7371157" cy="5159810"/>
                  <a:chOff x="1676400" y="982105"/>
                  <a:chExt cx="7371157" cy="5159810"/>
                </a:xfrm>
              </p:grpSpPr>
              <p:grpSp>
                <p:nvGrpSpPr>
                  <p:cNvPr id="21" name="Group 20"/>
                  <p:cNvGrpSpPr/>
                  <p:nvPr/>
                </p:nvGrpSpPr>
                <p:grpSpPr>
                  <a:xfrm>
                    <a:off x="1676400" y="982105"/>
                    <a:ext cx="7371157" cy="5159810"/>
                    <a:chOff x="1676400" y="982105"/>
                    <a:chExt cx="7371157" cy="5159810"/>
                  </a:xfrm>
                </p:grpSpPr>
                <p:pic>
                  <p:nvPicPr>
                    <p:cNvPr id="23" name="Picture 4" descr="https://p2cinfoblog.files.wordpress.com/2014/02/68newspaper-front-page-blank-templ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82105"/>
                      <a:ext cx="7371157" cy="515981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3102947" y="1447483"/>
                      <a:ext cx="3077780" cy="646331"/>
                    </a:xfrm>
                    <a:prstGeom prst="rect">
                      <a:avLst/>
                    </a:prstGeom>
                    <a:noFill/>
                  </p:spPr>
                  <p:txBody>
                    <a:bodyPr wrap="square" rtlCol="0">
                      <a:spAutoFit/>
                    </a:bodyPr>
                    <a:lstStyle/>
                    <a:p>
                      <a:r>
                        <a:rPr lang="en-GB" sz="3600" b="1" dirty="0" smtClean="0">
                          <a:latin typeface="Book Antiqua" panose="02040602050305030304" pitchFamily="18" charset="0"/>
                        </a:rPr>
                        <a:t>FORMER</a:t>
                      </a:r>
                      <a:endParaRPr lang="es-CO" sz="3600" b="1" dirty="0">
                        <a:latin typeface="Book Antiqua" panose="02040602050305030304" pitchFamily="18" charset="0"/>
                      </a:endParaRPr>
                    </a:p>
                  </p:txBody>
                </p:sp>
              </p:grpSp>
              <p:sp>
                <p:nvSpPr>
                  <p:cNvPr id="22" name="Rectangle 21"/>
                  <p:cNvSpPr/>
                  <p:nvPr/>
                </p:nvSpPr>
                <p:spPr>
                  <a:xfrm>
                    <a:off x="7087514" y="1515095"/>
                    <a:ext cx="1689649" cy="523220"/>
                  </a:xfrm>
                  <a:prstGeom prst="rect">
                    <a:avLst/>
                  </a:prstGeom>
                </p:spPr>
                <p:txBody>
                  <a:bodyPr wrap="square">
                    <a:spAutoFit/>
                  </a:bodyPr>
                  <a:lstStyle/>
                  <a:p>
                    <a:r>
                      <a:rPr lang="es-CO" sz="1400" dirty="0" smtClean="0">
                        <a:latin typeface="Times New Roman" panose="02020603050405020304" pitchFamily="18" charset="0"/>
                        <a:cs typeface="Times New Roman" panose="02020603050405020304" pitchFamily="18" charset="0"/>
                      </a:rPr>
                      <a:t>Friday, </a:t>
                    </a:r>
                    <a:r>
                      <a:rPr lang="es-CO" sz="1400" dirty="0" err="1" smtClean="0">
                        <a:latin typeface="Times New Roman" panose="02020603050405020304" pitchFamily="18" charset="0"/>
                        <a:cs typeface="Times New Roman" panose="02020603050405020304" pitchFamily="18" charset="0"/>
                      </a:rPr>
                      <a:t>march</a:t>
                    </a:r>
                    <a:r>
                      <a:rPr lang="es-CO" sz="1400" dirty="0" smtClean="0">
                        <a:latin typeface="Times New Roman" panose="02020603050405020304" pitchFamily="18" charset="0"/>
                        <a:cs typeface="Times New Roman" panose="02020603050405020304" pitchFamily="18" charset="0"/>
                      </a:rPr>
                      <a:t>        29</a:t>
                    </a:r>
                    <a:r>
                      <a:rPr lang="es-CO" sz="1400" baseline="30000" dirty="0" smtClean="0">
                        <a:latin typeface="Times New Roman" panose="02020603050405020304" pitchFamily="18" charset="0"/>
                        <a:cs typeface="Times New Roman" panose="02020603050405020304" pitchFamily="18" charset="0"/>
                      </a:rPr>
                      <a:t>th</a:t>
                    </a:r>
                    <a:r>
                      <a:rPr lang="es-CO" sz="1400" dirty="0" smtClean="0">
                        <a:latin typeface="Times New Roman" panose="02020603050405020304" pitchFamily="18" charset="0"/>
                        <a:cs typeface="Times New Roman" panose="02020603050405020304" pitchFamily="18" charset="0"/>
                      </a:rPr>
                      <a:t> 2006</a:t>
                    </a:r>
                    <a:endParaRPr lang="es-CO" sz="1400" dirty="0">
                      <a:latin typeface="Times New Roman" panose="02020603050405020304" pitchFamily="18" charset="0"/>
                      <a:cs typeface="Times New Roman" panose="02020603050405020304" pitchFamily="18" charset="0"/>
                    </a:endParaRPr>
                  </a:p>
                </p:txBody>
              </p:sp>
            </p:grpSp>
            <p:sp>
              <p:nvSpPr>
                <p:cNvPr id="20" name="Rectangle 19"/>
                <p:cNvSpPr/>
                <p:nvPr/>
              </p:nvSpPr>
              <p:spPr>
                <a:xfrm>
                  <a:off x="7471243" y="2200796"/>
                  <a:ext cx="1099551" cy="3539430"/>
                </a:xfrm>
                <a:prstGeom prst="rect">
                  <a:avLst/>
                </a:prstGeom>
              </p:spPr>
              <p:txBody>
                <a:bodyPr wrap="square">
                  <a:spAutoFit/>
                </a:bodyPr>
                <a:lstStyle/>
                <a:p>
                  <a:pPr algn="just"/>
                  <a:r>
                    <a:rPr lang="en-GB" sz="700" dirty="0" smtClean="0">
                      <a:latin typeface="Book Antiqua" panose="02040602050305030304" pitchFamily="18" charset="0"/>
                    </a:rPr>
                    <a:t>Sanders</a:t>
                  </a:r>
                  <a:r>
                    <a:rPr lang="en-GB" sz="700" dirty="0">
                      <a:latin typeface="Book Antiqua" panose="02040602050305030304" pitchFamily="18" charset="0"/>
                    </a:rPr>
                    <a:t>, well known</a:t>
                  </a:r>
                </a:p>
                <a:p>
                  <a:pPr algn="just"/>
                  <a:r>
                    <a:rPr lang="en-GB" sz="700" dirty="0">
                      <a:latin typeface="Book Antiqua" panose="02040602050305030304" pitchFamily="18" charset="0"/>
                    </a:rPr>
                    <a:t>in the sector, produces</a:t>
                  </a:r>
                </a:p>
                <a:p>
                  <a:pPr algn="just"/>
                  <a:r>
                    <a:rPr lang="en-GB" sz="700" dirty="0">
                      <a:latin typeface="Book Antiqua" panose="02040602050305030304" pitchFamily="18" charset="0"/>
                    </a:rPr>
                    <a:t>animal feed </a:t>
                  </a:r>
                  <a:r>
                    <a:rPr lang="en-GB" sz="700" dirty="0" smtClean="0">
                      <a:latin typeface="Book Antiqua" panose="02040602050305030304" pitchFamily="18" charset="0"/>
                    </a:rPr>
                    <a:t>from raw </a:t>
                  </a:r>
                  <a:r>
                    <a:rPr lang="en-GB" sz="700" dirty="0">
                      <a:latin typeface="Book Antiqua" panose="02040602050305030304" pitchFamily="18" charset="0"/>
                    </a:rPr>
                    <a:t>materials varied gin</a:t>
                  </a:r>
                </a:p>
                <a:p>
                  <a:pPr algn="just"/>
                  <a:r>
                    <a:rPr lang="en-GB" sz="700" dirty="0" err="1">
                      <a:latin typeface="Book Antiqua" panose="02040602050305030304" pitchFamily="18" charset="0"/>
                    </a:rPr>
                    <a:t>gine</a:t>
                  </a:r>
                  <a:r>
                    <a:rPr lang="en-GB" sz="700" dirty="0">
                      <a:latin typeface="Book Antiqua" panose="02040602050305030304" pitchFamily="18" charset="0"/>
                    </a:rPr>
                    <a:t> plant: rapeseed, </a:t>
                  </a:r>
                  <a:r>
                    <a:rPr lang="en-GB" sz="700" dirty="0" smtClean="0">
                      <a:latin typeface="Book Antiqua" panose="02040602050305030304" pitchFamily="18" charset="0"/>
                    </a:rPr>
                    <a:t>sunflower, grape </a:t>
                  </a:r>
                  <a:r>
                    <a:rPr lang="en-GB" sz="700" dirty="0">
                      <a:latin typeface="Book Antiqua" panose="02040602050305030304" pitchFamily="18" charset="0"/>
                    </a:rPr>
                    <a:t>pulp, corn ... </a:t>
                  </a:r>
                  <a:r>
                    <a:rPr lang="en-GB" sz="700" dirty="0" smtClean="0">
                      <a:latin typeface="Book Antiqua" panose="02040602050305030304" pitchFamily="18" charset="0"/>
                    </a:rPr>
                    <a:t>These plant </a:t>
                  </a:r>
                  <a:r>
                    <a:rPr lang="en-GB" sz="700" dirty="0">
                      <a:latin typeface="Book Antiqua" panose="02040602050305030304" pitchFamily="18" charset="0"/>
                    </a:rPr>
                    <a:t>materials are </a:t>
                  </a:r>
                  <a:r>
                    <a:rPr lang="en-GB" sz="700" dirty="0" smtClean="0">
                      <a:latin typeface="Book Antiqua" panose="02040602050305030304" pitchFamily="18" charset="0"/>
                    </a:rPr>
                    <a:t>stored powder </a:t>
                  </a:r>
                  <a:r>
                    <a:rPr lang="en-GB" sz="700" dirty="0">
                      <a:latin typeface="Book Antiqua" panose="02040602050305030304" pitchFamily="18" charset="0"/>
                    </a:rPr>
                    <a:t>form </a:t>
                  </a:r>
                  <a:r>
                    <a:rPr lang="en-GB" sz="700" dirty="0" smtClean="0">
                      <a:latin typeface="Book Antiqua" panose="02040602050305030304" pitchFamily="18" charset="0"/>
                    </a:rPr>
                    <a:t>in metal </a:t>
                  </a:r>
                  <a:r>
                    <a:rPr lang="en-GB" sz="700" dirty="0">
                      <a:latin typeface="Book Antiqua" panose="02040602050305030304" pitchFamily="18" charset="0"/>
                    </a:rPr>
                    <a:t>frame of </a:t>
                  </a:r>
                  <a:r>
                    <a:rPr lang="en-GB" sz="700" dirty="0" smtClean="0">
                      <a:latin typeface="Book Antiqua" panose="02040602050305030304" pitchFamily="18" charset="0"/>
                    </a:rPr>
                    <a:t>silos twenty </a:t>
                  </a:r>
                  <a:r>
                    <a:rPr lang="en-GB" sz="700" dirty="0">
                      <a:latin typeface="Book Antiqua" panose="02040602050305030304" pitchFamily="18" charset="0"/>
                    </a:rPr>
                    <a:t>meters high, especially</a:t>
                  </a:r>
                </a:p>
                <a:p>
                  <a:pPr algn="just"/>
                  <a:r>
                    <a:rPr lang="en-GB" sz="700" dirty="0">
                      <a:latin typeface="Book Antiqua" panose="02040602050305030304" pitchFamily="18" charset="0"/>
                    </a:rPr>
                    <a:t>mounted with a metal cladding</a:t>
                  </a:r>
                  <a:r>
                    <a:rPr lang="en-GB" sz="700" dirty="0" smtClean="0">
                      <a:latin typeface="Book Antiqua" panose="02040602050305030304" pitchFamily="18" charset="0"/>
                    </a:rPr>
                    <a:t>.</a:t>
                  </a:r>
                </a:p>
                <a:p>
                  <a:pPr algn="just"/>
                  <a:endParaRPr lang="en-GB" sz="700" dirty="0">
                    <a:latin typeface="Book Antiqua" panose="02040602050305030304" pitchFamily="18" charset="0"/>
                  </a:endParaRPr>
                </a:p>
                <a:p>
                  <a:pPr algn="just"/>
                  <a:r>
                    <a:rPr lang="en-GB" sz="700" dirty="0">
                      <a:latin typeface="Book Antiqua" panose="02040602050305030304" pitchFamily="18" charset="0"/>
                    </a:rPr>
                    <a:t>For some </a:t>
                  </a:r>
                  <a:r>
                    <a:rPr lang="en-GB" sz="700" dirty="0" smtClean="0">
                      <a:latin typeface="Book Antiqua" panose="02040602050305030304" pitchFamily="18" charset="0"/>
                    </a:rPr>
                    <a:t>reason, one </a:t>
                  </a:r>
                  <a:r>
                    <a:rPr lang="en-GB" sz="700" dirty="0">
                      <a:latin typeface="Book Antiqua" panose="02040602050305030304" pitchFamily="18" charset="0"/>
                    </a:rPr>
                    <a:t>of these silos undergoes </a:t>
                  </a:r>
                  <a:r>
                    <a:rPr lang="en-GB" sz="700" dirty="0" smtClean="0">
                      <a:latin typeface="Book Antiqua" panose="02040602050305030304" pitchFamily="18" charset="0"/>
                    </a:rPr>
                    <a:t>early afternoon </a:t>
                  </a:r>
                  <a:r>
                    <a:rPr lang="en-GB" sz="700" dirty="0">
                      <a:latin typeface="Book Antiqua" panose="02040602050305030304" pitchFamily="18" charset="0"/>
                    </a:rPr>
                    <a:t>a violent </a:t>
                  </a:r>
                  <a:r>
                    <a:rPr lang="en-GB" sz="700" dirty="0" smtClean="0">
                      <a:latin typeface="Book Antiqua" panose="02040602050305030304" pitchFamily="18" charset="0"/>
                    </a:rPr>
                    <a:t>deflagration</a:t>
                  </a:r>
                  <a:r>
                    <a:rPr lang="en-GB" sz="700" dirty="0">
                      <a:latin typeface="Book Antiqua" panose="02040602050305030304" pitchFamily="18" charset="0"/>
                    </a:rPr>
                    <a:t>. Five </a:t>
                  </a:r>
                  <a:r>
                    <a:rPr lang="en-GB" sz="700" dirty="0" smtClean="0">
                      <a:latin typeface="Book Antiqua" panose="02040602050305030304" pitchFamily="18" charset="0"/>
                    </a:rPr>
                    <a:t>workers worked </a:t>
                  </a:r>
                  <a:r>
                    <a:rPr lang="en-GB" sz="700" dirty="0">
                      <a:latin typeface="Book Antiqua" panose="02040602050305030304" pitchFamily="18" charset="0"/>
                    </a:rPr>
                    <a:t>in top</a:t>
                  </a:r>
                </a:p>
                <a:p>
                  <a:pPr algn="just"/>
                  <a:r>
                    <a:rPr lang="en-GB" sz="700" dirty="0">
                      <a:latin typeface="Book Antiqua" panose="02040602050305030304" pitchFamily="18" charset="0"/>
                    </a:rPr>
                    <a:t>were wounded, two </a:t>
                  </a:r>
                  <a:r>
                    <a:rPr lang="en-GB" sz="700" dirty="0" smtClean="0">
                      <a:latin typeface="Book Antiqua" panose="02040602050305030304" pitchFamily="18" charset="0"/>
                    </a:rPr>
                    <a:t>seriously. The </a:t>
                  </a:r>
                  <a:r>
                    <a:rPr lang="en-GB" sz="700" dirty="0">
                      <a:latin typeface="Book Antiqua" panose="02040602050305030304" pitchFamily="18" charset="0"/>
                    </a:rPr>
                    <a:t>first detachment </a:t>
                  </a:r>
                  <a:r>
                    <a:rPr lang="en-GB" sz="700" dirty="0" smtClean="0">
                      <a:latin typeface="Book Antiqua" panose="02040602050305030304" pitchFamily="18" charset="0"/>
                    </a:rPr>
                    <a:t>finds the five workers were able to go down the stairs and they are grouped at the foot of building. Suffer from several serious injuries. The top of silo is gutted but the wave of over-</a:t>
                  </a:r>
                  <a:endParaRPr lang="es-CO" sz="700" dirty="0">
                    <a:latin typeface="Book Antiqua" panose="02040602050305030304" pitchFamily="18" charset="0"/>
                  </a:endParaRPr>
                </a:p>
              </p:txBody>
            </p:sp>
          </p:grpSp>
          <p:sp>
            <p:nvSpPr>
              <p:cNvPr id="18" name="TextBox 17"/>
              <p:cNvSpPr txBox="1"/>
              <p:nvPr/>
            </p:nvSpPr>
            <p:spPr>
              <a:xfrm>
                <a:off x="3505200" y="2200796"/>
                <a:ext cx="3826898" cy="923330"/>
              </a:xfrm>
              <a:prstGeom prst="rect">
                <a:avLst/>
              </a:prstGeom>
              <a:noFill/>
            </p:spPr>
            <p:txBody>
              <a:bodyPr wrap="square" rtlCol="0">
                <a:spAutoFit/>
              </a:bodyPr>
              <a:lstStyle/>
              <a:p>
                <a:r>
                  <a:rPr lang="en-GB" dirty="0" smtClean="0">
                    <a:latin typeface="Book Antiqua" panose="02040602050305030304" pitchFamily="18" charset="0"/>
                    <a:cs typeface="Times New Roman" panose="02020603050405020304" pitchFamily="18" charset="0"/>
                  </a:rPr>
                  <a:t>Silo containing </a:t>
                </a:r>
                <a:r>
                  <a:rPr lang="en-GB" b="1" dirty="0" smtClean="0">
                    <a:latin typeface="Book Antiqua" panose="02040602050305030304" pitchFamily="18" charset="0"/>
                    <a:cs typeface="Times New Roman" panose="02020603050405020304" pitchFamily="18" charset="0"/>
                  </a:rPr>
                  <a:t>canola oilcakes </a:t>
                </a:r>
                <a:r>
                  <a:rPr lang="en-GB" dirty="0" err="1" smtClean="0">
                    <a:latin typeface="Book Antiqua" panose="02040602050305030304" pitchFamily="18" charset="0"/>
                    <a:cs typeface="Times New Roman" panose="02020603050405020304" pitchFamily="18" charset="0"/>
                  </a:rPr>
                  <a:t>exploses</a:t>
                </a:r>
                <a:r>
                  <a:rPr lang="en-GB" dirty="0" smtClean="0">
                    <a:latin typeface="Book Antiqua" panose="02040602050305030304" pitchFamily="18" charset="0"/>
                    <a:cs typeface="Times New Roman" panose="02020603050405020304" pitchFamily="18" charset="0"/>
                  </a:rPr>
                  <a:t> at </a:t>
                </a:r>
                <a:r>
                  <a:rPr lang="es-CO" b="1" dirty="0" err="1">
                    <a:latin typeface="Book Antiqua" panose="02040602050305030304" pitchFamily="18" charset="0"/>
                    <a:cs typeface="Times New Roman" panose="02020603050405020304" pitchFamily="18" charset="0"/>
                  </a:rPr>
                  <a:t>Aigueperse</a:t>
                </a:r>
                <a:r>
                  <a:rPr lang="es-CO" dirty="0">
                    <a:latin typeface="Book Antiqua" panose="02040602050305030304" pitchFamily="18" charset="0"/>
                    <a:cs typeface="Times New Roman" panose="02020603050405020304" pitchFamily="18" charset="0"/>
                  </a:rPr>
                  <a:t> </a:t>
                </a:r>
                <a:r>
                  <a:rPr lang="en-GB" dirty="0">
                    <a:latin typeface="Book Antiqua" panose="02040602050305030304" pitchFamily="18" charset="0"/>
                    <a:cs typeface="Times New Roman" panose="02020603050405020304" pitchFamily="18" charset="0"/>
                  </a:rPr>
                  <a:t>and </a:t>
                </a:r>
                <a:r>
                  <a:rPr lang="en-GB" b="1" dirty="0">
                    <a:latin typeface="Book Antiqua" panose="02040602050305030304" pitchFamily="18" charset="0"/>
                    <a:cs typeface="Times New Roman" panose="02020603050405020304" pitchFamily="18" charset="0"/>
                  </a:rPr>
                  <a:t>injures</a:t>
                </a:r>
                <a:r>
                  <a:rPr lang="en-GB" b="1" dirty="0" smtClean="0">
                    <a:latin typeface="Book Antiqua" panose="02040602050305030304" pitchFamily="18" charset="0"/>
                    <a:cs typeface="Times New Roman" panose="02020603050405020304" pitchFamily="18" charset="0"/>
                  </a:rPr>
                  <a:t> 5</a:t>
                </a:r>
                <a:r>
                  <a:rPr lang="en-GB" dirty="0" smtClean="0">
                    <a:latin typeface="Book Antiqua" panose="02040602050305030304" pitchFamily="18" charset="0"/>
                    <a:cs typeface="Times New Roman" panose="02020603050405020304" pitchFamily="18" charset="0"/>
                  </a:rPr>
                  <a:t> workers, </a:t>
                </a:r>
                <a:r>
                  <a:rPr lang="en-GB" b="1" dirty="0" smtClean="0">
                    <a:latin typeface="Book Antiqua" panose="02040602050305030304" pitchFamily="18" charset="0"/>
                    <a:cs typeface="Times New Roman" panose="02020603050405020304" pitchFamily="18" charset="0"/>
                  </a:rPr>
                  <a:t>2 seriously</a:t>
                </a:r>
                <a:r>
                  <a:rPr lang="en-GB" dirty="0" smtClean="0">
                    <a:latin typeface="Book Antiqua" panose="02040602050305030304" pitchFamily="18" charset="0"/>
                    <a:cs typeface="Times New Roman" panose="02020603050405020304" pitchFamily="18" charset="0"/>
                  </a:rPr>
                  <a:t>.</a:t>
                </a:r>
                <a:endParaRPr lang="en-GB" dirty="0">
                  <a:latin typeface="Book Antiqua" panose="02040602050305030304" pitchFamily="18" charset="0"/>
                  <a:cs typeface="Times New Roman" panose="02020603050405020304" pitchFamily="18" charset="0"/>
                </a:endParaRPr>
              </a:p>
            </p:txBody>
          </p:sp>
        </p:grpSp>
        <p:pic>
          <p:nvPicPr>
            <p:cNvPr id="3" name="Picture 2"/>
            <p:cNvPicPr>
              <a:picLocks noChangeAspect="1"/>
            </p:cNvPicPr>
            <p:nvPr/>
          </p:nvPicPr>
          <p:blipFill>
            <a:blip r:embed="rId5"/>
            <a:stretch>
              <a:fillRect/>
            </a:stretch>
          </p:blipFill>
          <p:spPr>
            <a:xfrm>
              <a:off x="4330455" y="3226720"/>
              <a:ext cx="3954114" cy="2223104"/>
            </a:xfrm>
            <a:prstGeom prst="rect">
              <a:avLst/>
            </a:prstGeom>
          </p:spPr>
        </p:pic>
      </p:grpSp>
      <p:sp>
        <p:nvSpPr>
          <p:cNvPr id="2" name="Title 1"/>
          <p:cNvSpPr>
            <a:spLocks noGrp="1"/>
          </p:cNvSpPr>
          <p:nvPr>
            <p:ph type="title"/>
          </p:nvPr>
        </p:nvSpPr>
        <p:spPr/>
        <p:txBody>
          <a:bodyPr/>
          <a:lstStyle/>
          <a:p>
            <a:pPr algn="ctr"/>
            <a:r>
              <a:rPr lang="en-GB" dirty="0" smtClean="0"/>
              <a:t>It has been worse</a:t>
            </a:r>
            <a:endParaRPr lang="en-US" dirty="0"/>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dirty="0"/>
          </a:p>
        </p:txBody>
      </p:sp>
      <p:sp>
        <p:nvSpPr>
          <p:cNvPr id="11" name="Slide Number Placeholder 10"/>
          <p:cNvSpPr>
            <a:spLocks noGrp="1"/>
          </p:cNvSpPr>
          <p:nvPr>
            <p:ph type="sldNum" sz="quarter" idx="12"/>
          </p:nvPr>
        </p:nvSpPr>
        <p:spPr/>
        <p:txBody>
          <a:bodyPr/>
          <a:lstStyle/>
          <a:p>
            <a:fld id="{2B963A44-C0BC-5E4E-8E9A-D3D3AA7ED968}" type="slidenum">
              <a:rPr lang="en-US" smtClean="0"/>
              <a:pPr/>
              <a:t>7</a:t>
            </a:fld>
            <a:endParaRPr lang="en-US" dirty="0"/>
          </a:p>
        </p:txBody>
      </p:sp>
      <p:sp>
        <p:nvSpPr>
          <p:cNvPr id="12" name="Footer Placeholder 11"/>
          <p:cNvSpPr>
            <a:spLocks noGrp="1"/>
          </p:cNvSpPr>
          <p:nvPr>
            <p:ph type="ftr" sz="quarter" idx="11"/>
          </p:nvPr>
        </p:nvSpPr>
        <p:spPr/>
        <p:txBody>
          <a:bodyPr/>
          <a:lstStyle/>
          <a:p>
            <a:r>
              <a:rPr lang="en-GB" smtClean="0"/>
              <a:t>Nicolas CUERVO </a:t>
            </a:r>
            <a:endParaRPr lang="en-US" dirty="0"/>
          </a:p>
        </p:txBody>
      </p:sp>
      <p:sp>
        <p:nvSpPr>
          <p:cNvPr id="46" name="TextBox 45"/>
          <p:cNvSpPr txBox="1"/>
          <p:nvPr/>
        </p:nvSpPr>
        <p:spPr>
          <a:xfrm>
            <a:off x="-1" y="491204"/>
            <a:ext cx="1828800" cy="461665"/>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4" name="TextBox 3"/>
          <p:cNvSpPr txBox="1"/>
          <p:nvPr/>
        </p:nvSpPr>
        <p:spPr>
          <a:xfrm>
            <a:off x="2902856" y="2151535"/>
            <a:ext cx="8323314" cy="2585323"/>
          </a:xfrm>
          <a:prstGeom prst="rect">
            <a:avLst/>
          </a:prstGeom>
          <a:noFill/>
        </p:spPr>
        <p:txBody>
          <a:bodyPr wrap="square" rtlCol="0">
            <a:spAutoFit/>
          </a:bodyPr>
          <a:lstStyle/>
          <a:p>
            <a:r>
              <a:rPr lang="en-GB" sz="5400" b="1" dirty="0">
                <a:solidFill>
                  <a:schemeClr val="accent5">
                    <a:lumMod val="50000"/>
                  </a:schemeClr>
                </a:solidFill>
                <a:latin typeface="Browallia New" panose="020B0604020202020204" pitchFamily="34" charset="-34"/>
                <a:ea typeface="+mj-ea"/>
                <a:cs typeface="Browallia New" panose="020B0604020202020204" pitchFamily="34" charset="-34"/>
              </a:rPr>
              <a:t>Murphy’s law: </a:t>
            </a:r>
          </a:p>
          <a:p>
            <a:pPr lvl="1"/>
            <a:r>
              <a:rPr lang="en-GB" sz="5400" b="1" dirty="0">
                <a:solidFill>
                  <a:schemeClr val="accent5">
                    <a:lumMod val="50000"/>
                  </a:schemeClr>
                </a:solidFill>
                <a:latin typeface="Browallia New" panose="020B0604020202020204" pitchFamily="34" charset="-34"/>
                <a:ea typeface="+mj-ea"/>
                <a:cs typeface="Browallia New" panose="020B0604020202020204" pitchFamily="34" charset="-34"/>
              </a:rPr>
              <a:t>“If something bad can happen, it will certainly </a:t>
            </a:r>
            <a:r>
              <a:rPr lang="en-GB" sz="5400" b="1" dirty="0" smtClean="0">
                <a:solidFill>
                  <a:schemeClr val="accent5">
                    <a:lumMod val="50000"/>
                  </a:schemeClr>
                </a:solidFill>
                <a:latin typeface="Browallia New" panose="020B0604020202020204" pitchFamily="34" charset="-34"/>
                <a:ea typeface="+mj-ea"/>
                <a:cs typeface="Browallia New" panose="020B0604020202020204" pitchFamily="34" charset="-34"/>
              </a:rPr>
              <a:t>happen”</a:t>
            </a:r>
            <a:endParaRPr lang="es-CO" sz="5400" b="1" dirty="0">
              <a:solidFill>
                <a:schemeClr val="accent5">
                  <a:lumMod val="50000"/>
                </a:schemeClr>
              </a:solidFill>
              <a:latin typeface="Browallia New" panose="020B0604020202020204" pitchFamily="34" charset="-34"/>
              <a:ea typeface="+mj-ea"/>
              <a:cs typeface="Browallia New" panose="020B0604020202020204" pitchFamily="34" charset="-34"/>
            </a:endParaRPr>
          </a:p>
        </p:txBody>
      </p:sp>
    </p:spTree>
    <p:extLst>
      <p:ext uri="{BB962C8B-B14F-4D97-AF65-F5344CB8AC3E}">
        <p14:creationId xmlns:p14="http://schemas.microsoft.com/office/powerpoint/2010/main" val="106546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2"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Scale>
                                      <p:cBhvr>
                                        <p:cTn id="11"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13"/>
                                        </p:tgtEl>
                                        <p:attrNameLst>
                                          <p:attrName>ppt_x</p:attrName>
                                          <p:attrName>ppt_y</p:attrName>
                                        </p:attrNameLst>
                                      </p:cBhvr>
                                    </p:animMotion>
                                    <p:animEffect transition="in" filter="fade">
                                      <p:cBhvr>
                                        <p:cTn id="13" dur="1000"/>
                                        <p:tgtEl>
                                          <p:spTgt spid="13"/>
                                        </p:tgtEl>
                                      </p:cBhvr>
                                    </p:animEffect>
                                  </p:childTnLst>
                                </p:cTn>
                              </p:par>
                              <p:par>
                                <p:cTn id="14" presetID="1" presetClass="exit"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2"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Scale>
                                      <p:cBhvr>
                                        <p:cTn id="20"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9"/>
                                        </p:tgtEl>
                                        <p:attrNameLst>
                                          <p:attrName>ppt_x</p:attrName>
                                          <p:attrName>ppt_y</p:attrName>
                                        </p:attrNameLst>
                                      </p:cBhvr>
                                    </p:animMotion>
                                    <p:animEffect transition="in" filter="fade">
                                      <p:cBhvr>
                                        <p:cTn id="22" dur="1000"/>
                                        <p:tgtEl>
                                          <p:spTgt spid="9"/>
                                        </p:tgtEl>
                                      </p:cBhvr>
                                    </p:animEffect>
                                  </p:childTnLst>
                                </p:cTn>
                              </p:par>
                            </p:childTnLst>
                          </p:cTn>
                        </p:par>
                        <p:par>
                          <p:cTn id="23" fill="hold">
                            <p:stCondLst>
                              <p:cond delay="1000"/>
                            </p:stCondLst>
                            <p:childTnLst>
                              <p:par>
                                <p:cTn id="24" presetID="1" presetClass="exit" presetSubtype="0" fill="hold" nodeType="afterEffect">
                                  <p:stCondLst>
                                    <p:cond delay="0"/>
                                  </p:stCondLst>
                                  <p:childTnLst>
                                    <p:set>
                                      <p:cBhvr>
                                        <p:cTn id="25"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sz="5400" dirty="0" smtClean="0">
                <a:latin typeface="Browallia New" panose="020B0604020202020204" pitchFamily="34" charset="-34"/>
                <a:cs typeface="Browallia New" panose="020B0604020202020204" pitchFamily="34" charset="-34"/>
              </a:rPr>
              <a:t>Risk assessment requires </a:t>
            </a:r>
            <a:endParaRPr lang="en-US" sz="5400" dirty="0">
              <a:latin typeface="Browallia New" panose="020B0604020202020204" pitchFamily="34" charset="-34"/>
              <a:cs typeface="Browallia New" panose="020B0604020202020204" pitchFamily="34" charset="-34"/>
            </a:endParaRPr>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p:txBody>
              <a:bodyPr>
                <a:normAutofit lnSpcReduction="10000"/>
              </a:bodyPr>
              <a:lstStyle/>
              <a:p>
                <a:r>
                  <a:rPr lang="en-GB" sz="3600" dirty="0" smtClean="0">
                    <a:latin typeface="Browallia New" panose="020B0604020202020204" pitchFamily="34" charset="-34"/>
                    <a:cs typeface="Browallia New" panose="020B0604020202020204" pitchFamily="34" charset="-34"/>
                  </a:rPr>
                  <a:t>Understanding the necessary conditions for an explosion to happen</a:t>
                </a:r>
              </a:p>
              <a:p>
                <a:pPr marL="457200" lvl="1" indent="0">
                  <a:buNone/>
                </a:pPr>
                <a:r>
                  <a:rPr lang="en-GB" sz="3200" dirty="0" smtClean="0">
                    <a:solidFill>
                      <a:schemeClr val="bg2">
                        <a:lumMod val="50000"/>
                      </a:schemeClr>
                    </a:solidFill>
                    <a:latin typeface="Browallia New" panose="020B0604020202020204" pitchFamily="34" charset="-34"/>
                    <a:cs typeface="Browallia New" panose="020B0604020202020204" pitchFamily="34" charset="-34"/>
                  </a:rPr>
                  <a:t>LEL (gas), MEC (dust), MIE, MIT...</a:t>
                </a:r>
              </a:p>
              <a:p>
                <a:endParaRPr lang="en-GB" sz="3600" dirty="0" smtClean="0">
                  <a:latin typeface="Browallia New" panose="020B0604020202020204" pitchFamily="34" charset="-34"/>
                  <a:cs typeface="Browallia New" panose="020B0604020202020204" pitchFamily="34" charset="-34"/>
                </a:endParaRPr>
              </a:p>
              <a:p>
                <a:r>
                  <a:rPr lang="en-GB" sz="3600" dirty="0" smtClean="0">
                    <a:latin typeface="Browallia New" panose="020B0604020202020204" pitchFamily="34" charset="-34"/>
                    <a:cs typeface="Browallia New" panose="020B0604020202020204" pitchFamily="34" charset="-34"/>
                  </a:rPr>
                  <a:t>Determination of the severity of the eventual explosion of a given mixture.</a:t>
                </a:r>
              </a:p>
              <a:p>
                <a:pPr marL="0" indent="0">
                  <a:buNone/>
                </a:pPr>
                <a14:m>
                  <m:oMathPara xmlns:m="http://schemas.openxmlformats.org/officeDocument/2006/math">
                    <m:oMathParaPr>
                      <m:jc m:val="centerGroup"/>
                    </m:oMathParaPr>
                    <m:oMath xmlns:m="http://schemas.openxmlformats.org/officeDocument/2006/math">
                      <m:sSub>
                        <m:sSubPr>
                          <m:ctrlPr>
                            <a:rPr lang="en-GB" sz="2400" i="1" smtClean="0">
                              <a:solidFill>
                                <a:schemeClr val="bg2">
                                  <a:lumMod val="50000"/>
                                </a:schemeClr>
                              </a:solidFill>
                              <a:latin typeface="Cambria Math" panose="02040503050406030204" pitchFamily="18" charset="0"/>
                            </a:rPr>
                          </m:ctrlPr>
                        </m:sSubPr>
                        <m:e>
                          <m:r>
                            <a:rPr lang="en-GB" sz="2400" b="0" i="1" smtClean="0">
                              <a:solidFill>
                                <a:schemeClr val="bg2">
                                  <a:lumMod val="50000"/>
                                </a:schemeClr>
                              </a:solidFill>
                              <a:latin typeface="Cambria Math" panose="02040503050406030204" pitchFamily="18" charset="0"/>
                            </a:rPr>
                            <m:t>𝑃</m:t>
                          </m:r>
                        </m:e>
                        <m:sub>
                          <m:r>
                            <m:rPr>
                              <m:sty m:val="p"/>
                            </m:rPr>
                            <a:rPr lang="en-GB" sz="2400" b="0" i="0" smtClean="0">
                              <a:solidFill>
                                <a:schemeClr val="bg2">
                                  <a:lumMod val="50000"/>
                                </a:schemeClr>
                              </a:solidFill>
                              <a:latin typeface="Cambria Math" panose="02040503050406030204" pitchFamily="18" charset="0"/>
                            </a:rPr>
                            <m:t>m</m:t>
                          </m:r>
                        </m:sub>
                      </m:sSub>
                      <m:r>
                        <a:rPr lang="en-GB" sz="2400" b="0" i="1" smtClean="0">
                          <a:solidFill>
                            <a:schemeClr val="bg2">
                              <a:lumMod val="50000"/>
                            </a:schemeClr>
                          </a:solidFill>
                          <a:latin typeface="Cambria Math" panose="02040503050406030204" pitchFamily="18" charset="0"/>
                        </a:rPr>
                        <m:t>, </m:t>
                      </m:r>
                      <m:sSub>
                        <m:sSubPr>
                          <m:ctrlPr>
                            <a:rPr lang="en-GB" sz="2400" b="0" i="1" smtClean="0">
                              <a:solidFill>
                                <a:schemeClr val="bg2">
                                  <a:lumMod val="50000"/>
                                </a:schemeClr>
                              </a:solidFill>
                              <a:latin typeface="Cambria Math" panose="02040503050406030204" pitchFamily="18" charset="0"/>
                            </a:rPr>
                          </m:ctrlPr>
                        </m:sSubPr>
                        <m:e>
                          <m:d>
                            <m:dPr>
                              <m:ctrlPr>
                                <a:rPr lang="en-GB" sz="2400" i="1">
                                  <a:solidFill>
                                    <a:schemeClr val="bg2">
                                      <a:lumMod val="50000"/>
                                    </a:schemeClr>
                                  </a:solidFill>
                                  <a:latin typeface="Cambria Math" panose="02040503050406030204" pitchFamily="18" charset="0"/>
                                </a:rPr>
                              </m:ctrlPr>
                            </m:dPr>
                            <m:e>
                              <m:box>
                                <m:boxPr>
                                  <m:ctrlPr>
                                    <a:rPr lang="en-GB" sz="2400" i="1" smtClean="0">
                                      <a:solidFill>
                                        <a:schemeClr val="bg2">
                                          <a:lumMod val="50000"/>
                                        </a:schemeClr>
                                      </a:solidFill>
                                      <a:latin typeface="Cambria Math" panose="02040503050406030204" pitchFamily="18" charset="0"/>
                                    </a:rPr>
                                  </m:ctrlPr>
                                </m:boxPr>
                                <m:e>
                                  <m:argPr>
                                    <m:argSz m:val="-1"/>
                                  </m:argPr>
                                  <m:f>
                                    <m:fPr>
                                      <m:ctrlPr>
                                        <a:rPr lang="en-GB" sz="2400" i="1" smtClean="0">
                                          <a:solidFill>
                                            <a:schemeClr val="bg2">
                                              <a:lumMod val="50000"/>
                                            </a:schemeClr>
                                          </a:solidFill>
                                          <a:latin typeface="Cambria Math" panose="02040503050406030204" pitchFamily="18" charset="0"/>
                                        </a:rPr>
                                      </m:ctrlPr>
                                    </m:fPr>
                                    <m:num>
                                      <m:r>
                                        <m:rPr>
                                          <m:sty m:val="p"/>
                                        </m:rPr>
                                        <a:rPr lang="en-GB" sz="2400" b="0" i="0" smtClean="0">
                                          <a:solidFill>
                                            <a:schemeClr val="bg2">
                                              <a:lumMod val="50000"/>
                                            </a:schemeClr>
                                          </a:solidFill>
                                          <a:latin typeface="Cambria Math" panose="02040503050406030204" pitchFamily="18" charset="0"/>
                                        </a:rPr>
                                        <m:t>d</m:t>
                                      </m:r>
                                      <m:r>
                                        <a:rPr lang="en-GB" sz="2400" b="0" i="1" smtClean="0">
                                          <a:solidFill>
                                            <a:schemeClr val="bg2">
                                              <a:lumMod val="50000"/>
                                            </a:schemeClr>
                                          </a:solidFill>
                                          <a:latin typeface="Cambria Math" panose="02040503050406030204" pitchFamily="18" charset="0"/>
                                        </a:rPr>
                                        <m:t>𝑃</m:t>
                                      </m:r>
                                    </m:num>
                                    <m:den>
                                      <m:r>
                                        <m:rPr>
                                          <m:sty m:val="p"/>
                                        </m:rPr>
                                        <a:rPr lang="en-GB" sz="2400" b="0" i="0" smtClean="0">
                                          <a:solidFill>
                                            <a:schemeClr val="bg2">
                                              <a:lumMod val="50000"/>
                                            </a:schemeClr>
                                          </a:solidFill>
                                          <a:latin typeface="Cambria Math" panose="02040503050406030204" pitchFamily="18" charset="0"/>
                                        </a:rPr>
                                        <m:t>d</m:t>
                                      </m:r>
                                      <m:r>
                                        <a:rPr lang="en-GB" sz="2400" b="0" i="1" smtClean="0">
                                          <a:solidFill>
                                            <a:schemeClr val="bg2">
                                              <a:lumMod val="50000"/>
                                            </a:schemeClr>
                                          </a:solidFill>
                                          <a:latin typeface="Cambria Math" panose="02040503050406030204" pitchFamily="18" charset="0"/>
                                        </a:rPr>
                                        <m:t>𝑡</m:t>
                                      </m:r>
                                    </m:den>
                                  </m:f>
                                </m:e>
                              </m:box>
                            </m:e>
                          </m:d>
                        </m:e>
                        <m:sub>
                          <m:r>
                            <m:rPr>
                              <m:sty m:val="p"/>
                            </m:rPr>
                            <a:rPr lang="en-GB" sz="2400" b="0" i="0" smtClean="0">
                              <a:solidFill>
                                <a:schemeClr val="bg2">
                                  <a:lumMod val="50000"/>
                                </a:schemeClr>
                              </a:solidFill>
                              <a:latin typeface="Cambria Math" panose="02040503050406030204" pitchFamily="18" charset="0"/>
                            </a:rPr>
                            <m:t>max</m:t>
                          </m:r>
                        </m:sub>
                      </m:sSub>
                      <m:r>
                        <a:rPr lang="en-GB" sz="2400" b="0" i="1" smtClean="0">
                          <a:solidFill>
                            <a:schemeClr val="bg2">
                              <a:lumMod val="50000"/>
                            </a:schemeClr>
                          </a:solidFill>
                          <a:latin typeface="Cambria Math" panose="02040503050406030204" pitchFamily="18" charset="0"/>
                        </a:rPr>
                        <m:t>, </m:t>
                      </m:r>
                      <m:sSub>
                        <m:sSubPr>
                          <m:ctrlPr>
                            <a:rPr lang="en-GB" sz="2400" b="0" i="1" smtClean="0">
                              <a:solidFill>
                                <a:schemeClr val="bg2">
                                  <a:lumMod val="50000"/>
                                </a:schemeClr>
                              </a:solidFill>
                              <a:latin typeface="Cambria Math" panose="02040503050406030204" pitchFamily="18" charset="0"/>
                            </a:rPr>
                          </m:ctrlPr>
                        </m:sSubPr>
                        <m:e>
                          <m:r>
                            <a:rPr lang="en-GB" sz="2400" b="0" i="1" smtClean="0">
                              <a:solidFill>
                                <a:schemeClr val="bg2">
                                  <a:lumMod val="50000"/>
                                </a:schemeClr>
                              </a:solidFill>
                              <a:latin typeface="Cambria Math" panose="02040503050406030204" pitchFamily="18" charset="0"/>
                            </a:rPr>
                            <m:t>  </m:t>
                          </m:r>
                          <m:r>
                            <a:rPr lang="en-GB" sz="2400" b="0" i="1" smtClean="0">
                              <a:solidFill>
                                <a:schemeClr val="bg2">
                                  <a:lumMod val="50000"/>
                                </a:schemeClr>
                              </a:solidFill>
                              <a:latin typeface="Cambria Math" panose="02040503050406030204" pitchFamily="18" charset="0"/>
                            </a:rPr>
                            <m:t>𝑆</m:t>
                          </m:r>
                        </m:e>
                        <m:sub>
                          <m:r>
                            <a:rPr lang="en-GB" sz="2400" b="0" i="1" smtClean="0">
                              <a:solidFill>
                                <a:schemeClr val="bg2">
                                  <a:lumMod val="50000"/>
                                </a:schemeClr>
                              </a:solidFill>
                              <a:latin typeface="Cambria Math" panose="02040503050406030204" pitchFamily="18" charset="0"/>
                            </a:rPr>
                            <m:t>𝑢</m:t>
                          </m:r>
                        </m:sub>
                      </m:sSub>
                    </m:oMath>
                  </m:oMathPara>
                </a14:m>
                <a:endParaRPr lang="en-GB" sz="3200" dirty="0" smtClean="0">
                  <a:latin typeface="Browallia New" panose="020B0604020202020204" pitchFamily="34" charset="-34"/>
                  <a:cs typeface="Browallia New" panose="020B0604020202020204" pitchFamily="34" charset="-34"/>
                </a:endParaRPr>
              </a:p>
              <a:p>
                <a:endParaRPr lang="en-US" sz="3600" dirty="0">
                  <a:latin typeface="Browallia New" panose="020B0604020202020204" pitchFamily="34" charset="-34"/>
                  <a:cs typeface="Browallia New" panose="020B0604020202020204" pitchFamily="34" charset="-34"/>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blipFill rotWithShape="0">
                <a:blip r:embed="rId2"/>
                <a:stretch>
                  <a:fillRect l="-3294" t="-4622" r="-4824"/>
                </a:stretch>
              </a:blipFill>
            </p:spPr>
            <p:txBody>
              <a:bodyPr/>
              <a:lstStyle/>
              <a:p>
                <a:r>
                  <a:rPr lang="es-CO">
                    <a:noFill/>
                  </a:rPr>
                  <a:t> </a:t>
                </a:r>
              </a:p>
            </p:txBody>
          </p:sp>
        </mc:Fallback>
      </mc:AlternateContent>
      <p:sp>
        <p:nvSpPr>
          <p:cNvPr id="10" name="TextBox 9"/>
          <p:cNvSpPr txBox="1"/>
          <p:nvPr/>
        </p:nvSpPr>
        <p:spPr>
          <a:xfrm>
            <a:off x="-1" y="449639"/>
            <a:ext cx="1828800" cy="523220"/>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a:t>
            </a:r>
            <a:r>
              <a:rPr lang="en-GB" sz="2800" dirty="0" smtClean="0">
                <a:solidFill>
                  <a:schemeClr val="bg1"/>
                </a:solidFill>
                <a:latin typeface="Browallia New" panose="020B0604020202020204" pitchFamily="34" charset="-34"/>
                <a:cs typeface="Browallia New" panose="020B0604020202020204" pitchFamily="34" charset="-34"/>
              </a:rPr>
              <a:t> </a:t>
            </a:r>
            <a:endParaRPr lang="en-US" sz="2800" dirty="0">
              <a:solidFill>
                <a:schemeClr val="bg1"/>
              </a:solidFill>
              <a:latin typeface="Browallia New" panose="020B0604020202020204" pitchFamily="34" charset="-34"/>
              <a:cs typeface="Browallia New" panose="020B0604020202020204" pitchFamily="34" charset="-34"/>
            </a:endParaRPr>
          </a:p>
        </p:txBody>
      </p:sp>
      <p:sp>
        <p:nvSpPr>
          <p:cNvPr id="7" name="Footer Placeholder 6"/>
          <p:cNvSpPr>
            <a:spLocks noGrp="1"/>
          </p:cNvSpPr>
          <p:nvPr>
            <p:ph type="ftr" sz="quarter" idx="11"/>
          </p:nvPr>
        </p:nvSpPr>
        <p:spPr/>
        <p:txBody>
          <a:bodyPr/>
          <a:lstStyle/>
          <a:p>
            <a:r>
              <a:rPr lang="en-GB" sz="1600" dirty="0" smtClean="0">
                <a:latin typeface="Browallia New" panose="020B0604020202020204" pitchFamily="34" charset="-34"/>
                <a:cs typeface="Browallia New" panose="020B0604020202020204" pitchFamily="34" charset="-34"/>
              </a:rPr>
              <a:t>Nicolas CUERVO </a:t>
            </a:r>
            <a:endParaRPr lang="en-US" sz="1600" dirty="0">
              <a:latin typeface="Browallia New" panose="020B0604020202020204" pitchFamily="34" charset="-34"/>
              <a:cs typeface="Browallia New" panose="020B0604020202020204" pitchFamily="34" charset="-34"/>
            </a:endParaRPr>
          </a:p>
        </p:txBody>
      </p:sp>
      <p:sp>
        <p:nvSpPr>
          <p:cNvPr id="9" name="Date Placeholder 8"/>
          <p:cNvSpPr>
            <a:spLocks noGrp="1"/>
          </p:cNvSpPr>
          <p:nvPr>
            <p:ph type="dt" sz="half" idx="10"/>
          </p:nvPr>
        </p:nvSpPr>
        <p:spPr/>
        <p:txBody>
          <a:bodyPr/>
          <a:lstStyle/>
          <a:p>
            <a:r>
              <a:rPr lang="es-CO" sz="1600" smtClean="0">
                <a:latin typeface="Browallia New" panose="020B0604020202020204" pitchFamily="34" charset="-34"/>
                <a:cs typeface="Browallia New" panose="020B0604020202020204" pitchFamily="34" charset="-34"/>
              </a:rPr>
              <a:t>Influences of turbulence and combustion regimes on explosions of gas-dust hydrid mixtures</a:t>
            </a:r>
            <a:endParaRPr lang="en-US" sz="1600" dirty="0">
              <a:latin typeface="Browallia New" panose="020B0604020202020204" pitchFamily="34" charset="-34"/>
              <a:cs typeface="Browallia New" panose="020B0604020202020204" pitchFamily="34" charset="-34"/>
            </a:endParaRPr>
          </a:p>
        </p:txBody>
      </p:sp>
      <p:sp>
        <p:nvSpPr>
          <p:cNvPr id="11" name="Slide Number Placeholder 10"/>
          <p:cNvSpPr>
            <a:spLocks noGrp="1"/>
          </p:cNvSpPr>
          <p:nvPr>
            <p:ph type="sldNum" sz="quarter" idx="12"/>
          </p:nvPr>
        </p:nvSpPr>
        <p:spPr/>
        <p:txBody>
          <a:bodyPr/>
          <a:lstStyle/>
          <a:p>
            <a:fld id="{2B963A44-C0BC-5E4E-8E9A-D3D3AA7ED968}" type="slidenum">
              <a:rPr lang="en-US" sz="4000" smtClean="0">
                <a:latin typeface="Browallia New" panose="020B0604020202020204" pitchFamily="34" charset="-34"/>
                <a:cs typeface="Browallia New" panose="020B0604020202020204" pitchFamily="34" charset="-34"/>
              </a:rPr>
              <a:pPr/>
              <a:t>8</a:t>
            </a:fld>
            <a:endParaRPr lang="en-US" sz="4000" dirty="0">
              <a:latin typeface="Browallia New" panose="020B0604020202020204" pitchFamily="34" charset="-34"/>
              <a:cs typeface="Browallia New" panose="020B0604020202020204" pitchFamily="34" charset="-34"/>
            </a:endParaRPr>
          </a:p>
        </p:txBody>
      </p:sp>
      <p:pic>
        <p:nvPicPr>
          <p:cNvPr id="15" name="Image 0" descr="mike.JPG"/>
          <p:cNvPicPr>
            <a:picLocks noGrp="1" noChangeAspect="1"/>
          </p:cNvPicPr>
          <p:nvPr>
            <p:ph sz="half" idx="1"/>
          </p:nvPr>
        </p:nvPicPr>
        <p:blipFill>
          <a:blip r:embed="rId3" cstate="print"/>
          <a:stretch>
            <a:fillRect/>
          </a:stretch>
        </p:blipFill>
        <p:spPr>
          <a:xfrm>
            <a:off x="3048000" y="1380669"/>
            <a:ext cx="1967852" cy="2500702"/>
          </a:xfrm>
          <a:prstGeom prst="rect">
            <a:avLst/>
          </a:prstGeom>
        </p:spPr>
      </p:pic>
      <p:pic>
        <p:nvPicPr>
          <p:cNvPr id="16" name="Image 15" descr="Fdc6-08"/>
          <p:cNvPicPr/>
          <p:nvPr/>
        </p:nvPicPr>
        <p:blipFill>
          <a:blip r:embed="rId4" cstate="print"/>
          <a:srcRect l="16187" t="17586" r="19844" b="18459"/>
          <a:stretch>
            <a:fillRect/>
          </a:stretch>
        </p:blipFill>
        <p:spPr bwMode="auto">
          <a:xfrm>
            <a:off x="305792" y="4718742"/>
            <a:ext cx="2292350" cy="1714500"/>
          </a:xfrm>
          <a:prstGeom prst="rect">
            <a:avLst/>
          </a:prstGeom>
          <a:noFill/>
          <a:ln w="9525">
            <a:noFill/>
            <a:miter lim="800000"/>
            <a:headEnd/>
            <a:tailEnd/>
          </a:ln>
        </p:spPr>
      </p:pic>
      <p:pic>
        <p:nvPicPr>
          <p:cNvPr id="18" name="Image 940" descr="KSEP"/>
          <p:cNvPicPr>
            <a:picLocks noChangeAspect="1"/>
          </p:cNvPicPr>
          <p:nvPr/>
        </p:nvPicPr>
        <p:blipFill>
          <a:blip r:embed="rId5" cstate="print"/>
          <a:srcRect/>
          <a:stretch>
            <a:fillRect/>
          </a:stretch>
        </p:blipFill>
        <p:spPr bwMode="auto">
          <a:xfrm>
            <a:off x="271817" y="1684080"/>
            <a:ext cx="2547997" cy="3108556"/>
          </a:xfrm>
          <a:prstGeom prst="rect">
            <a:avLst/>
          </a:prstGeom>
          <a:noFill/>
          <a:ln w="9525">
            <a:noFill/>
            <a:miter lim="800000"/>
            <a:headEnd/>
            <a:tailEnd/>
          </a:ln>
        </p:spPr>
      </p:pic>
      <p:pic>
        <p:nvPicPr>
          <p:cNvPr id="19" name="Image 987" descr="four gg 600dpi"/>
          <p:cNvPicPr/>
          <p:nvPr/>
        </p:nvPicPr>
        <p:blipFill>
          <a:blip r:embed="rId6" cstate="print"/>
          <a:srcRect/>
          <a:stretch>
            <a:fillRect/>
          </a:stretch>
        </p:blipFill>
        <p:spPr bwMode="auto">
          <a:xfrm>
            <a:off x="2864842" y="4187984"/>
            <a:ext cx="2857500" cy="2146935"/>
          </a:xfrm>
          <a:prstGeom prst="rect">
            <a:avLst/>
          </a:prstGeom>
          <a:noFill/>
        </p:spPr>
      </p:pic>
    </p:spTree>
    <p:extLst>
      <p:ext uri="{BB962C8B-B14F-4D97-AF65-F5344CB8AC3E}">
        <p14:creationId xmlns:p14="http://schemas.microsoft.com/office/powerpoint/2010/main" val="445158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Subjects of study: </a:t>
            </a:r>
            <a:endParaRPr lang="en-US" dirty="0"/>
          </a:p>
        </p:txBody>
      </p:sp>
      <p:sp>
        <p:nvSpPr>
          <p:cNvPr id="10" name="Date Placeholder 9"/>
          <p:cNvSpPr>
            <a:spLocks noGrp="1"/>
          </p:cNvSpPr>
          <p:nvPr>
            <p:ph type="dt" sz="half" idx="10"/>
          </p:nvPr>
        </p:nvSpPr>
        <p:spPr/>
        <p:txBody>
          <a:bodyPr/>
          <a:lstStyle/>
          <a:p>
            <a:r>
              <a:rPr lang="es-CO" smtClean="0"/>
              <a:t>Influences of turbulence and combustion regimes on explosions of gas-dust hydrid mixtures</a:t>
            </a:r>
            <a:endParaRPr lang="en-US"/>
          </a:p>
        </p:txBody>
      </p:sp>
      <p:sp>
        <p:nvSpPr>
          <p:cNvPr id="6" name="Footer Placeholder 5"/>
          <p:cNvSpPr>
            <a:spLocks noGrp="1"/>
          </p:cNvSpPr>
          <p:nvPr>
            <p:ph type="ftr" sz="quarter" idx="11"/>
          </p:nvPr>
        </p:nvSpPr>
        <p:spPr/>
        <p:txBody>
          <a:bodyPr/>
          <a:lstStyle/>
          <a:p>
            <a:r>
              <a:rPr lang="en-GB" smtClean="0"/>
              <a:t>Nicolas CUERVO </a:t>
            </a:r>
            <a:endParaRPr lang="en-US"/>
          </a:p>
        </p:txBody>
      </p:sp>
      <p:sp>
        <p:nvSpPr>
          <p:cNvPr id="11" name="Slide Number Placeholder 10"/>
          <p:cNvSpPr>
            <a:spLocks noGrp="1"/>
          </p:cNvSpPr>
          <p:nvPr>
            <p:ph type="sldNum" sz="quarter" idx="12"/>
          </p:nvPr>
        </p:nvSpPr>
        <p:spPr/>
        <p:txBody>
          <a:bodyPr/>
          <a:lstStyle/>
          <a:p>
            <a:fld id="{2B963A44-C0BC-5E4E-8E9A-D3D3AA7ED968}" type="slidenum">
              <a:rPr lang="en-US" smtClean="0"/>
              <a:t>9</a:t>
            </a:fld>
            <a:endParaRPr lang="en-US"/>
          </a:p>
        </p:txBody>
      </p:sp>
      <p:sp>
        <p:nvSpPr>
          <p:cNvPr id="8" name="TextBox 7"/>
          <p:cNvSpPr txBox="1"/>
          <p:nvPr/>
        </p:nvSpPr>
        <p:spPr>
          <a:xfrm>
            <a:off x="-1" y="491204"/>
            <a:ext cx="1828800" cy="461665"/>
          </a:xfrm>
          <a:prstGeom prst="rect">
            <a:avLst/>
          </a:prstGeom>
          <a:noFill/>
        </p:spPr>
        <p:txBody>
          <a:bodyPr wrap="square" rtlCol="0">
            <a:spAutoFit/>
          </a:bodyPr>
          <a:lstStyle/>
          <a:p>
            <a:pPr algn="l"/>
            <a:r>
              <a:rPr lang="en-GB" sz="2400" dirty="0" smtClean="0">
                <a:solidFill>
                  <a:schemeClr val="bg1"/>
                </a:solidFill>
                <a:latin typeface="Browallia New" panose="020B0604020202020204" pitchFamily="34" charset="-34"/>
                <a:cs typeface="Browallia New" panose="020B0604020202020204" pitchFamily="34" charset="-34"/>
              </a:rPr>
              <a:t>Introduction </a:t>
            </a:r>
            <a:endParaRPr lang="en-US" sz="2400" dirty="0">
              <a:solidFill>
                <a:schemeClr val="bg1"/>
              </a:solidFill>
              <a:latin typeface="Browallia New" panose="020B0604020202020204" pitchFamily="34" charset="-34"/>
              <a:cs typeface="Browallia New" panose="020B0604020202020204" pitchFamily="34" charset="-34"/>
            </a:endParaRPr>
          </a:p>
        </p:txBody>
      </p:sp>
      <p:sp>
        <p:nvSpPr>
          <p:cNvPr id="13" name="Title 1"/>
          <p:cNvSpPr txBox="1">
            <a:spLocks/>
          </p:cNvSpPr>
          <p:nvPr/>
        </p:nvSpPr>
        <p:spPr>
          <a:xfrm>
            <a:off x="2064289" y="285842"/>
            <a:ext cx="10515600" cy="63255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GB" sz="4800" b="1" dirty="0" smtClean="0">
                <a:solidFill>
                  <a:schemeClr val="accent5">
                    <a:lumMod val="50000"/>
                  </a:schemeClr>
                </a:solidFill>
                <a:latin typeface="Browallia New" panose="020B0604020202020204" pitchFamily="34" charset="-34"/>
                <a:cs typeface="Browallia New" panose="020B0604020202020204" pitchFamily="34" charset="-34"/>
              </a:rPr>
              <a:t>Flame propagation</a:t>
            </a:r>
            <a:endParaRPr lang="en-US" sz="4800" b="1" dirty="0">
              <a:solidFill>
                <a:schemeClr val="accent5">
                  <a:lumMod val="50000"/>
                </a:schemeClr>
              </a:solidFill>
              <a:latin typeface="Browallia New" panose="020B0604020202020204" pitchFamily="34" charset="-34"/>
              <a:cs typeface="Browallia New" panose="020B0604020202020204" pitchFamily="34" charset="-34"/>
            </a:endParaRPr>
          </a:p>
        </p:txBody>
      </p:sp>
      <p:sp>
        <p:nvSpPr>
          <p:cNvPr id="15" name="Content Placeholder 14"/>
          <p:cNvSpPr>
            <a:spLocks noGrp="1"/>
          </p:cNvSpPr>
          <p:nvPr>
            <p:ph idx="1"/>
          </p:nvPr>
        </p:nvSpPr>
        <p:spPr>
          <a:xfrm>
            <a:off x="3643086" y="2134890"/>
            <a:ext cx="4626201" cy="4873625"/>
          </a:xfrm>
        </p:spPr>
        <p:txBody>
          <a:bodyPr>
            <a:normAutofit/>
          </a:bodyPr>
          <a:lstStyle/>
          <a:p>
            <a:r>
              <a:rPr lang="en-GB" sz="3200" dirty="0" smtClean="0"/>
              <a:t>Flat gas flames provide the laminar burning velocity</a:t>
            </a:r>
          </a:p>
          <a:p>
            <a:pPr marL="0" indent="0">
              <a:buNone/>
            </a:pPr>
            <a:endParaRPr lang="en-GB" sz="3200" dirty="0" smtClean="0"/>
          </a:p>
          <a:p>
            <a:r>
              <a:rPr lang="en-GB" sz="3200" dirty="0" smtClean="0"/>
              <a:t>Even stretched turbulent flames could be used to estimate the laminar burning velocity</a:t>
            </a:r>
          </a:p>
          <a:p>
            <a:endParaRPr lang="en-GB" sz="3200" dirty="0"/>
          </a:p>
          <a:p>
            <a:endParaRPr lang="en-GB" sz="3200" dirty="0" smtClean="0"/>
          </a:p>
          <a:p>
            <a:endParaRPr lang="es-CO" sz="3200" dirty="0"/>
          </a:p>
        </p:txBody>
      </p:sp>
      <p:pic>
        <p:nvPicPr>
          <p:cNvPr id="17" name="Picture 2" descr="http://www1.gifu-u.ac.jp/~wakailab/research/Beginner/Burner/FlatFla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1474" y="2173898"/>
            <a:ext cx="3422310" cy="2809478"/>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13"/>
          <p:cNvSpPr>
            <a:spLocks noGrp="1"/>
          </p:cNvSpPr>
          <p:nvPr>
            <p:ph type="body" sz="half" idx="2"/>
          </p:nvPr>
        </p:nvSpPr>
        <p:spPr>
          <a:xfrm>
            <a:off x="420914" y="2301081"/>
            <a:ext cx="2969986" cy="3811588"/>
          </a:xfrm>
        </p:spPr>
        <p:txBody>
          <a:bodyPr/>
          <a:lstStyle/>
          <a:p>
            <a:r>
              <a:rPr lang="en-GB" b="1" dirty="0" smtClean="0"/>
              <a:t>Flame propagation</a:t>
            </a:r>
          </a:p>
          <a:p>
            <a:endParaRPr lang="en-GB" dirty="0" smtClean="0"/>
          </a:p>
        </p:txBody>
      </p:sp>
    </p:spTree>
    <p:extLst>
      <p:ext uri="{BB962C8B-B14F-4D97-AF65-F5344CB8AC3E}">
        <p14:creationId xmlns:p14="http://schemas.microsoft.com/office/powerpoint/2010/main" val="1698588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6" presetClass="path" presetSubtype="0" accel="50000" decel="50000" fill="hold" grpId="0" nodeType="clickEffect">
                                  <p:stCondLst>
                                    <p:cond delay="0"/>
                                  </p:stCondLst>
                                  <p:childTnLst>
                                    <p:animMotion origin="layout" path="M -8.33333E-7 -1.48148E-6 L -0.49622 0.2713 " pathEditMode="relative" rAng="0" ptsTypes="AA">
                                      <p:cBhvr>
                                        <p:cTn id="16" dur="500" fill="hold"/>
                                        <p:tgtEl>
                                          <p:spTgt spid="13"/>
                                        </p:tgtEl>
                                        <p:attrNameLst>
                                          <p:attrName>ppt_x</p:attrName>
                                          <p:attrName>ppt_y</p:attrName>
                                        </p:attrNameLst>
                                      </p:cBhvr>
                                      <p:rCtr x="-24818" y="13565"/>
                                    </p:animMotion>
                                  </p:childTnLst>
                                </p:cTn>
                              </p:par>
                              <p:par>
                                <p:cTn id="17" presetID="53" presetClass="exit" presetSubtype="32" fill="hold" grpId="1" nodeType="withEffect">
                                  <p:stCondLst>
                                    <p:cond delay="0"/>
                                  </p:stCondLst>
                                  <p:childTnLst>
                                    <p:anim calcmode="lin" valueType="num">
                                      <p:cBhvr>
                                        <p:cTn id="18" dur="600"/>
                                        <p:tgtEl>
                                          <p:spTgt spid="13"/>
                                        </p:tgtEl>
                                        <p:attrNameLst>
                                          <p:attrName>ppt_w</p:attrName>
                                        </p:attrNameLst>
                                      </p:cBhvr>
                                      <p:tavLst>
                                        <p:tav tm="0">
                                          <p:val>
                                            <p:strVal val="ppt_w"/>
                                          </p:val>
                                        </p:tav>
                                        <p:tav tm="100000">
                                          <p:val>
                                            <p:fltVal val="0"/>
                                          </p:val>
                                        </p:tav>
                                      </p:tavLst>
                                    </p:anim>
                                    <p:anim calcmode="lin" valueType="num">
                                      <p:cBhvr>
                                        <p:cTn id="19" dur="600"/>
                                        <p:tgtEl>
                                          <p:spTgt spid="13"/>
                                        </p:tgtEl>
                                        <p:attrNameLst>
                                          <p:attrName>ppt_h</p:attrName>
                                        </p:attrNameLst>
                                      </p:cBhvr>
                                      <p:tavLst>
                                        <p:tav tm="0">
                                          <p:val>
                                            <p:strVal val="ppt_h"/>
                                          </p:val>
                                        </p:tav>
                                        <p:tav tm="100000">
                                          <p:val>
                                            <p:fltVal val="0"/>
                                          </p:val>
                                        </p:tav>
                                      </p:tavLst>
                                    </p:anim>
                                    <p:animEffect transition="out" filter="fade">
                                      <p:cBhvr>
                                        <p:cTn id="20" dur="600"/>
                                        <p:tgtEl>
                                          <p:spTgt spid="13"/>
                                        </p:tgtEl>
                                      </p:cBhvr>
                                    </p:animEffect>
                                    <p:set>
                                      <p:cBhvr>
                                        <p:cTn id="21" dur="1" fill="hold">
                                          <p:stCondLst>
                                            <p:cond delay="599"/>
                                          </p:stCondLst>
                                        </p:cTn>
                                        <p:tgtEl>
                                          <p:spTgt spid="13"/>
                                        </p:tgtEl>
                                        <p:attrNameLst>
                                          <p:attrName>style.visibility</p:attrName>
                                        </p:attrNameLst>
                                      </p:cBhvr>
                                      <p:to>
                                        <p:strVal val="hidden"/>
                                      </p:to>
                                    </p:set>
                                  </p:childTnLst>
                                </p:cTn>
                              </p:par>
                              <p:par>
                                <p:cTn id="22" presetID="1" presetClass="entr" presetSubtype="0" fill="hold" nodeType="withEffect">
                                  <p:stCondLst>
                                    <p:cond delay="500"/>
                                  </p:stCondLst>
                                  <p:childTnLst>
                                    <p:set>
                                      <p:cBhvr>
                                        <p:cTn id="23"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5"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4122</TotalTime>
  <Words>2753</Words>
  <Application>Microsoft Office PowerPoint</Application>
  <PresentationFormat>Widescreen</PresentationFormat>
  <Paragraphs>588</Paragraphs>
  <Slides>52</Slides>
  <Notes>19</Notes>
  <HiddenSlides>0</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Arial</vt:lpstr>
      <vt:lpstr>Book Antiqua</vt:lpstr>
      <vt:lpstr>Browallia New</vt:lpstr>
      <vt:lpstr>Calibri</vt:lpstr>
      <vt:lpstr>Calibri Light</vt:lpstr>
      <vt:lpstr>Cambria Math</vt:lpstr>
      <vt:lpstr>cmtex8</vt:lpstr>
      <vt:lpstr>David</vt:lpstr>
      <vt:lpstr>Times New Roman</vt:lpstr>
      <vt:lpstr>Office Theme</vt:lpstr>
      <vt:lpstr>Influences of turbulence and combustion regimes on explosions of gas-dust hydrid mixtures</vt:lpstr>
      <vt:lpstr>General outline</vt:lpstr>
      <vt:lpstr>Introduction</vt:lpstr>
      <vt:lpstr>How do dust explosions happen?</vt:lpstr>
      <vt:lpstr>Is this really a concern? </vt:lpstr>
      <vt:lpstr>It can be worse</vt:lpstr>
      <vt:lpstr>It has been worse</vt:lpstr>
      <vt:lpstr>Risk assessment requires </vt:lpstr>
      <vt:lpstr>Subjects of study: </vt:lpstr>
      <vt:lpstr>Subjects of study: </vt:lpstr>
      <vt:lpstr>Subjects of study: </vt:lpstr>
      <vt:lpstr>Subjects of study: </vt:lpstr>
      <vt:lpstr>Subjects of study: </vt:lpstr>
      <vt:lpstr>Pyrolysis model</vt:lpstr>
      <vt:lpstr>Kinetic model</vt:lpstr>
      <vt:lpstr>Conservation of Matter</vt:lpstr>
      <vt:lpstr>Prioritising pressure</vt:lpstr>
      <vt:lpstr>Conservation of energy</vt:lpstr>
      <vt:lpstr>Boundary conditions</vt:lpstr>
      <vt:lpstr>Boundary conditions</vt:lpstr>
      <vt:lpstr>Thermal regimes</vt:lpstr>
      <vt:lpstr>Simulation domain</vt:lpstr>
      <vt:lpstr>Solution of the model</vt:lpstr>
      <vt:lpstr>Results: Behaviour of temperature</vt:lpstr>
      <vt:lpstr>Results: Behaviour of the overpressure</vt:lpstr>
      <vt:lpstr>Results</vt:lpstr>
      <vt:lpstr>Linking gas production to LEL</vt:lpstr>
      <vt:lpstr>Quantification of turbulence</vt:lpstr>
      <vt:lpstr>Experimental setup for PIV analysis</vt:lpstr>
      <vt:lpstr>PIV, vector fields and turbulence intensity</vt:lpstr>
      <vt:lpstr>Physical Model</vt:lpstr>
      <vt:lpstr>Regression of the data</vt:lpstr>
      <vt:lpstr>Turbulence intensity</vt:lpstr>
      <vt:lpstr>Application</vt:lpstr>
      <vt:lpstr>Flame propagation</vt:lpstr>
      <vt:lpstr>Experimental setup</vt:lpstr>
      <vt:lpstr>Flame propagation theory  and video analysis</vt:lpstr>
      <vt:lpstr>Analysis of videos</vt:lpstr>
      <vt:lpstr>Analysis of videos</vt:lpstr>
      <vt:lpstr>Limitations of the study</vt:lpstr>
      <vt:lpstr>Propagation of flames from starch-methane hybrid mixtures</vt:lpstr>
      <vt:lpstr>Burning velocities of  methane-starch mixtures</vt:lpstr>
      <vt:lpstr>Conclusions and perspectives</vt:lpstr>
      <vt:lpstr>Flash pyrolysis</vt:lpstr>
      <vt:lpstr>Turbulence quantification</vt:lpstr>
      <vt:lpstr>Flame propagation</vt:lpstr>
      <vt:lpstr>Les conclusions et les perspectives</vt:lpstr>
      <vt:lpstr>Flash pyrolysis</vt:lpstr>
      <vt:lpstr>Turbulence quantification</vt:lpstr>
      <vt:lpstr>Flame propagation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Influences of turbulence and combustion regimes on explosions of gas-dust hydrid mixtures</dc:title>
  <dc:creator>Nicolás Cuervo</dc:creator>
  <cp:lastModifiedBy>Nicolas Cuervo Rodriguez</cp:lastModifiedBy>
  <cp:revision>193</cp:revision>
  <dcterms:modified xsi:type="dcterms:W3CDTF">2016-03-10T12:50:36Z</dcterms:modified>
</cp:coreProperties>
</file>